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notesSlides/notesSlide9.xml" ContentType="application/vnd.openxmlformats-officedocument.presentationml.notesSlide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4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5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7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8.xml" ContentType="application/vnd.openxmlformats-officedocument.presentationml.notesSlide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notesSlides/notesSlide20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21.xml" ContentType="application/vnd.openxmlformats-officedocument.presentationml.notesSlide+xml"/>
  <Override PartName="/ppt/tags/tag39.xml" ContentType="application/vnd.openxmlformats-officedocument.presentationml.tags+xml"/>
  <Override PartName="/ppt/notesSlides/notesSlide2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23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4.xml" ContentType="application/vnd.openxmlformats-officedocument.presentationml.notesSlide+xml"/>
  <Override PartName="/ppt/tags/tag4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3" r:id="rId10"/>
    <p:sldId id="265" r:id="rId11"/>
    <p:sldId id="282" r:id="rId12"/>
    <p:sldId id="266" r:id="rId13"/>
    <p:sldId id="267" r:id="rId14"/>
    <p:sldId id="268" r:id="rId15"/>
    <p:sldId id="269" r:id="rId16"/>
    <p:sldId id="286" r:id="rId17"/>
    <p:sldId id="270" r:id="rId18"/>
    <p:sldId id="271" r:id="rId19"/>
    <p:sldId id="272" r:id="rId20"/>
    <p:sldId id="284" r:id="rId21"/>
    <p:sldId id="273" r:id="rId22"/>
    <p:sldId id="280" r:id="rId23"/>
    <p:sldId id="274" r:id="rId24"/>
    <p:sldId id="285" r:id="rId25"/>
    <p:sldId id="275" r:id="rId26"/>
    <p:sldId id="276" r:id="rId27"/>
    <p:sldId id="277" r:id="rId28"/>
    <p:sldId id="287" r:id="rId29"/>
    <p:sldId id="278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F62730-701D-454B-BED0-E1208B7D1AA1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7AF85B-2790-174C-9321-1DA991917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98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5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7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0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7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9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2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7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4E00EFDA-54E5-BB49-BF54-39984583DBB1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427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allen2e_12_02_li.jpg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5ECE2579-37F9-864B-A2D5-4DB793DC6698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246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allen2e_14_01bc_li.jpg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1CE292-17B9-4C67-AFEB-FC11785127D4}" type="slidenum">
              <a:rPr lang="en-US" altLang="en-US" smtClean="0">
                <a:latin typeface="Times" pitchFamily="18" charset="0"/>
              </a:rPr>
              <a:pPr eaLnBrk="1" hangingPunct="1"/>
              <a:t>11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E8EC2670-1BE9-BA45-A034-6AAEF2D47D3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349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allen2e_14_03_li.jpg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04EF6158-923C-4947-A8EB-F486C534A47E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451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allen2e_14_03_li.jpg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07EB3DD9-CEAB-2C46-9A17-D2F2BFF0745A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554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allen2e_14_04a_li.jpg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924568DE-4BEC-9845-8362-AF7FE63BE1B1}" type="slidenum">
              <a:rPr lang="en-US" sz="1200"/>
              <a:pPr eaLnBrk="1" hangingPunct="1"/>
              <a:t>15</a:t>
            </a:fld>
            <a:endParaRPr 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656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allen2e_14_04a_li.jpg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81188BBC-8C26-3F4D-AB47-824299CD73B4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758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allen2e_14_05_li.jpg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A71B5CBA-D24E-9C4B-AC0D-4AB8620D4B16}" type="slidenum">
              <a:rPr lang="en-US" sz="1200"/>
              <a:pPr eaLnBrk="1" hangingPunct="1"/>
              <a:t>18</a:t>
            </a:fld>
            <a:endParaRPr 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861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allen2e_14_06ab_li.jpg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073591F-15E4-BC4E-94C1-365C42C5BF1E}" type="slidenum">
              <a:rPr lang="en-US" sz="1200"/>
              <a:pPr eaLnBrk="1" hangingPunct="1"/>
              <a:t>19</a:t>
            </a:fld>
            <a:endParaRPr 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963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allen2e_14_06ab_li.jpg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237F87C-09D3-44F9-A78D-07C769159994}" type="slidenum">
              <a:rPr lang="en-US" altLang="en-US" smtClean="0">
                <a:latin typeface="Times" pitchFamily="18" charset="0"/>
              </a:rPr>
              <a:pPr eaLnBrk="1" hangingPunct="1"/>
              <a:t>20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A87B8C8-DE52-8C48-8AAF-325CE1C78AC0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530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allen2e_12_02_li.jpg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EADACB4-3DA1-EF46-ACDF-A2EFCF456B63}" type="slidenum">
              <a:rPr lang="en-US" sz="1200"/>
              <a:pPr eaLnBrk="1" hangingPunct="1"/>
              <a:t>21</a:t>
            </a:fld>
            <a:endParaRPr lang="en-US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066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allen2e_14_07ab_li.jpg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22311A4B-C531-7D40-94E1-3B27B4732089}" type="slidenum">
              <a:rPr lang="en-US" sz="1200"/>
              <a:pPr eaLnBrk="1" hangingPunct="1"/>
              <a:t>23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168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allen2e_14_07ab_li.jpg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C38174-FD33-42ED-95D4-72EF4E689DB8}" type="slidenum">
              <a:rPr lang="en-US" altLang="en-US" smtClean="0">
                <a:latin typeface="Times" pitchFamily="18" charset="0"/>
              </a:rPr>
              <a:pPr eaLnBrk="1" hangingPunct="1"/>
              <a:t>24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6BCC67B1-583D-374E-AD4E-AD07EA681E99}" type="slidenum">
              <a:rPr lang="en-US" sz="1200"/>
              <a:pPr eaLnBrk="1" hangingPunct="1"/>
              <a:t>25</a:t>
            </a:fld>
            <a:endParaRPr lang="en-US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270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allen2e_14_08ab_li.jpg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20231FAC-B4B4-604C-9DAB-D10C19CB326D}" type="slidenum">
              <a:rPr lang="en-US" sz="1200"/>
              <a:pPr eaLnBrk="1" hangingPunct="1"/>
              <a:t>26</a:t>
            </a:fld>
            <a:endParaRPr lang="en-US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7373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allen2e_14_08ab_li.jpg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FAA62BB8-D7AA-6F41-A2E5-8767C61CA34A}" type="slidenum">
              <a:rPr lang="en-US" sz="1200"/>
              <a:pPr eaLnBrk="1" hangingPunct="1"/>
              <a:t>3</a:t>
            </a:fld>
            <a:endParaRPr lang="en-US" sz="120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632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allen2e_12_02_li.jpg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0F8879DD-6D7F-8B45-81BF-2470940C7440}" type="slidenum">
              <a:rPr lang="en-US" sz="1200"/>
              <a:pPr eaLnBrk="1" hangingPunct="1"/>
              <a:t>4</a:t>
            </a:fld>
            <a:endParaRPr lang="en-US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734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allen2e_12_03_li.jpg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73C8E94A-6D30-7B4E-981E-2BB49D83EFA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8373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allen2e_12_06_li.jpg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BE0978A2-AE0D-7D47-A430-F5D727644B8B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59397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allen2e_12_06_li.jpg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153ACEC3-DA7E-034D-8699-9B1875E49903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0421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allen2e_14_01a_li.jpg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36B8DC66-59D3-4843-AE8F-2D63E3AEF1F2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  <p:sp>
        <p:nvSpPr>
          <p:cNvPr id="6144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4127500"/>
            <a:ext cx="6858000" cy="12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1200">
                <a:solidFill>
                  <a:srgbClr val="272727"/>
                </a:solidFill>
              </a:rPr>
              <a:t>allen2e_14_01a_li.jpg</a:t>
            </a:r>
            <a:br>
              <a:rPr lang="en-US" sz="1200">
                <a:solidFill>
                  <a:srgbClr val="272727"/>
                </a:solidFill>
              </a:rPr>
            </a:br>
            <a:endParaRPr lang="en-US" sz="1200">
              <a:solidFill>
                <a:srgbClr val="272727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155CC4F-A0AB-4834-9B47-F049EF103C42}" type="slidenum">
              <a:rPr lang="en-US" altLang="en-US" smtClean="0">
                <a:latin typeface="Times" pitchFamily="18" charset="0"/>
              </a:rPr>
              <a:pPr eaLnBrk="1" hangingPunct="1"/>
              <a:t>9</a:t>
            </a:fld>
            <a:endParaRPr lang="en-US" altLang="en-US" smtClean="0">
              <a:latin typeface="Times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599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12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281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21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92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9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1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1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56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5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38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EEC07-7D96-4B43-BDEF-DEA565778E7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65CD-C2C5-0740-AF6B-20A8394800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74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0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4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6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image" Target="../media/image18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27.jpeg"/><Relationship Id="rId4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llen2e_12_02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41" b="12871"/>
          <a:stretch>
            <a:fillRect/>
          </a:stretch>
        </p:blipFill>
        <p:spPr bwMode="auto">
          <a:xfrm>
            <a:off x="457200" y="231775"/>
            <a:ext cx="7696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allen2e_12_02_li</a:t>
            </a:r>
          </a:p>
        </p:txBody>
      </p:sp>
      <p:sp>
        <p:nvSpPr>
          <p:cNvPr id="2052" name="Text Box 11"/>
          <p:cNvSpPr txBox="1">
            <a:spLocks noChangeArrowheads="1"/>
          </p:cNvSpPr>
          <p:nvPr/>
        </p:nvSpPr>
        <p:spPr bwMode="auto">
          <a:xfrm>
            <a:off x="609600" y="762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3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allen2e_14_01bc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37" t="45718" b="4597"/>
          <a:stretch>
            <a:fillRect/>
          </a:stretch>
        </p:blipFill>
        <p:spPr bwMode="auto">
          <a:xfrm>
            <a:off x="0" y="274638"/>
            <a:ext cx="5132388" cy="599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allen2e_14_01bc_li</a:t>
            </a:r>
          </a:p>
        </p:txBody>
      </p:sp>
    </p:spTree>
    <p:extLst>
      <p:ext uri="{BB962C8B-B14F-4D97-AF65-F5344CB8AC3E}">
        <p14:creationId xmlns:p14="http://schemas.microsoft.com/office/powerpoint/2010/main" val="8850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fig_14_0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7"/>
          <a:stretch>
            <a:fillRect/>
          </a:stretch>
        </p:blipFill>
        <p:spPr bwMode="auto">
          <a:xfrm>
            <a:off x="706522" y="609598"/>
            <a:ext cx="4826217" cy="585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342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allen2e_14_03_li</a:t>
            </a:r>
          </a:p>
        </p:txBody>
      </p:sp>
      <p:pic>
        <p:nvPicPr>
          <p:cNvPr id="11267" name="Picture 5" descr="allen2e_14_03a_li"/>
          <p:cNvPicPr preferRelativeResize="0"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9"/>
          <a:stretch>
            <a:fillRect/>
          </a:stretch>
        </p:blipFill>
        <p:spPr>
          <a:xfrm>
            <a:off x="-685800" y="-20638"/>
            <a:ext cx="6257925" cy="6954838"/>
          </a:xfrm>
          <a:noFill/>
        </p:spPr>
      </p:pic>
    </p:spTree>
    <p:extLst>
      <p:ext uri="{BB962C8B-B14F-4D97-AF65-F5344CB8AC3E}">
        <p14:creationId xmlns:p14="http://schemas.microsoft.com/office/powerpoint/2010/main" val="38130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allen2e_14_03_li</a:t>
            </a:r>
          </a:p>
        </p:txBody>
      </p:sp>
      <p:pic>
        <p:nvPicPr>
          <p:cNvPr id="12291" name="Picture 10" descr="allen2e_14_03b_li"/>
          <p:cNvPicPr preferRelativeResize="0"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64"/>
          <a:stretch>
            <a:fillRect/>
          </a:stretch>
        </p:blipFill>
        <p:spPr>
          <a:xfrm>
            <a:off x="0" y="73025"/>
            <a:ext cx="5486400" cy="6784975"/>
          </a:xfrm>
          <a:noFill/>
        </p:spPr>
      </p:pic>
    </p:spTree>
    <p:extLst>
      <p:ext uri="{BB962C8B-B14F-4D97-AF65-F5344CB8AC3E}">
        <p14:creationId xmlns:p14="http://schemas.microsoft.com/office/powerpoint/2010/main" val="12056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allen2e_14_04a_li</a:t>
            </a:r>
          </a:p>
        </p:txBody>
      </p:sp>
      <p:pic>
        <p:nvPicPr>
          <p:cNvPr id="13315" name="Picture 7" descr="allen2e_14_04a_li"/>
          <p:cNvPicPr preferRelativeResize="0"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/>
          <a:stretch>
            <a:fillRect/>
          </a:stretch>
        </p:blipFill>
        <p:spPr>
          <a:xfrm>
            <a:off x="0" y="-23813"/>
            <a:ext cx="4625975" cy="6881813"/>
          </a:xfrm>
          <a:noFill/>
        </p:spPr>
      </p:pic>
    </p:spTree>
    <p:extLst>
      <p:ext uri="{BB962C8B-B14F-4D97-AF65-F5344CB8AC3E}">
        <p14:creationId xmlns:p14="http://schemas.microsoft.com/office/powerpoint/2010/main" val="231790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allen2e_14_04a_li</a:t>
            </a:r>
          </a:p>
        </p:txBody>
      </p:sp>
      <p:pic>
        <p:nvPicPr>
          <p:cNvPr id="14339" name="Picture 5" descr="allen2e_14_04b_li"/>
          <p:cNvPicPr preferRelativeResize="0"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7" t="8249" b="18756"/>
          <a:stretch>
            <a:fillRect/>
          </a:stretch>
        </p:blipFill>
        <p:spPr>
          <a:xfrm>
            <a:off x="304800" y="104775"/>
            <a:ext cx="4724400" cy="6634163"/>
          </a:xfrm>
          <a:noFill/>
        </p:spPr>
      </p:pic>
    </p:spTree>
    <p:extLst>
      <p:ext uri="{BB962C8B-B14F-4D97-AF65-F5344CB8AC3E}">
        <p14:creationId xmlns:p14="http://schemas.microsoft.com/office/powerpoint/2010/main" val="401200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map4e_fig_14_04c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390525"/>
            <a:ext cx="7239000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35"/>
          <p:cNvSpPr txBox="1">
            <a:spLocks noChangeArrowheads="1"/>
          </p:cNvSpPr>
          <p:nvPr/>
        </p:nvSpPr>
        <p:spPr bwMode="auto">
          <a:xfrm>
            <a:off x="2422525" y="6164263"/>
            <a:ext cx="4191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(c) Deep erector spinal muscles of the back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60600" y="931863"/>
            <a:ext cx="17526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3" name="TextBox 35"/>
          <p:cNvSpPr txBox="1">
            <a:spLocks noChangeArrowheads="1"/>
          </p:cNvSpPr>
          <p:nvPr/>
        </p:nvSpPr>
        <p:spPr bwMode="auto">
          <a:xfrm>
            <a:off x="220663" y="711200"/>
            <a:ext cx="228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Longissimus capitis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1973263" y="1397000"/>
            <a:ext cx="23447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TextBox 35"/>
          <p:cNvSpPr txBox="1">
            <a:spLocks noChangeArrowheads="1"/>
          </p:cNvSpPr>
          <p:nvPr/>
        </p:nvSpPr>
        <p:spPr bwMode="auto">
          <a:xfrm>
            <a:off x="220663" y="1177925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Spinalis cervicis</a:t>
            </a:r>
          </a:p>
        </p:txBody>
      </p: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2379663" y="1735138"/>
            <a:ext cx="16160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7" name="TextBox 35"/>
          <p:cNvSpPr txBox="1">
            <a:spLocks noChangeArrowheads="1"/>
          </p:cNvSpPr>
          <p:nvPr/>
        </p:nvSpPr>
        <p:spPr bwMode="auto">
          <a:xfrm>
            <a:off x="220663" y="1516063"/>
            <a:ext cx="228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 dirty="0" err="1"/>
              <a:t>Longissimus</a:t>
            </a:r>
            <a:r>
              <a:rPr lang="en-US" sz="1800" dirty="0"/>
              <a:t> </a:t>
            </a:r>
            <a:r>
              <a:rPr lang="en-US" sz="1800" dirty="0" err="1"/>
              <a:t>cervicis</a:t>
            </a:r>
            <a:endParaRPr lang="en-US" sz="1800" dirty="0"/>
          </a:p>
        </p:txBody>
      </p:sp>
      <p:cxnSp>
        <p:nvCxnSpPr>
          <p:cNvPr id="12" name="Straight Connector 11"/>
          <p:cNvCxnSpPr>
            <a:cxnSpLocks noChangeShapeType="1"/>
          </p:cNvCxnSpPr>
          <p:nvPr/>
        </p:nvCxnSpPr>
        <p:spPr bwMode="auto">
          <a:xfrm>
            <a:off x="2217738" y="3378200"/>
            <a:ext cx="140652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9" name="TextBox 35"/>
          <p:cNvSpPr txBox="1">
            <a:spLocks noChangeArrowheads="1"/>
          </p:cNvSpPr>
          <p:nvPr/>
        </p:nvSpPr>
        <p:spPr bwMode="auto">
          <a:xfrm>
            <a:off x="220663" y="3159125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Iliocostalis thoracis</a:t>
            </a:r>
          </a:p>
        </p:txBody>
      </p:sp>
      <p:cxnSp>
        <p:nvCxnSpPr>
          <p:cNvPr id="14" name="Straight Connector 13"/>
          <p:cNvCxnSpPr>
            <a:cxnSpLocks noChangeShapeType="1"/>
          </p:cNvCxnSpPr>
          <p:nvPr/>
        </p:nvCxnSpPr>
        <p:spPr bwMode="auto">
          <a:xfrm>
            <a:off x="1973263" y="3852863"/>
            <a:ext cx="231933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1" name="TextBox 35"/>
          <p:cNvSpPr txBox="1">
            <a:spLocks noChangeArrowheads="1"/>
          </p:cNvSpPr>
          <p:nvPr/>
        </p:nvSpPr>
        <p:spPr bwMode="auto">
          <a:xfrm>
            <a:off x="220663" y="3632200"/>
            <a:ext cx="228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Spinalis thoracis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>
            <a:off x="2446338" y="5291138"/>
            <a:ext cx="1524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3" name="TextBox 35"/>
          <p:cNvSpPr txBox="1">
            <a:spLocks noChangeArrowheads="1"/>
          </p:cNvSpPr>
          <p:nvPr/>
        </p:nvSpPr>
        <p:spPr bwMode="auto">
          <a:xfrm>
            <a:off x="220663" y="5064125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Iliocostalis lumborum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4724400" y="585788"/>
            <a:ext cx="210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5" name="TextBox 35"/>
          <p:cNvSpPr txBox="1">
            <a:spLocks noChangeArrowheads="1"/>
          </p:cNvSpPr>
          <p:nvPr/>
        </p:nvSpPr>
        <p:spPr bwMode="auto">
          <a:xfrm>
            <a:off x="6862763" y="373063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Semispinalis capitis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>
            <a:off x="4546600" y="890588"/>
            <a:ext cx="2286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7" name="TextBox 35"/>
          <p:cNvSpPr txBox="1">
            <a:spLocks noChangeArrowheads="1"/>
          </p:cNvSpPr>
          <p:nvPr/>
        </p:nvSpPr>
        <p:spPr bwMode="auto">
          <a:xfrm>
            <a:off x="6862763" y="677863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Spinalis capitis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4630738" y="1330325"/>
            <a:ext cx="22018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69" name="TextBox 35"/>
          <p:cNvSpPr txBox="1">
            <a:spLocks noChangeArrowheads="1"/>
          </p:cNvSpPr>
          <p:nvPr/>
        </p:nvSpPr>
        <p:spPr bwMode="auto">
          <a:xfrm>
            <a:off x="6862763" y="1117600"/>
            <a:ext cx="228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Splenius capitis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4572000" y="2397125"/>
            <a:ext cx="226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1" name="TextBox 35"/>
          <p:cNvSpPr txBox="1">
            <a:spLocks noChangeArrowheads="1"/>
          </p:cNvSpPr>
          <p:nvPr/>
        </p:nvSpPr>
        <p:spPr bwMode="auto">
          <a:xfrm>
            <a:off x="6862763" y="2184400"/>
            <a:ext cx="2289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Semispinalis cervicis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4970463" y="3025775"/>
            <a:ext cx="1862137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3" name="TextBox 35"/>
          <p:cNvSpPr txBox="1">
            <a:spLocks noChangeArrowheads="1"/>
          </p:cNvSpPr>
          <p:nvPr/>
        </p:nvSpPr>
        <p:spPr bwMode="auto">
          <a:xfrm>
            <a:off x="6862763" y="2811463"/>
            <a:ext cx="2289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Longissimus thoracis</a:t>
            </a:r>
          </a:p>
        </p:txBody>
      </p: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>
            <a:off x="4554538" y="3397250"/>
            <a:ext cx="2278062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75" name="TextBox 35"/>
          <p:cNvSpPr txBox="1">
            <a:spLocks noChangeArrowheads="1"/>
          </p:cNvSpPr>
          <p:nvPr/>
        </p:nvSpPr>
        <p:spPr bwMode="auto">
          <a:xfrm>
            <a:off x="6862763" y="3182938"/>
            <a:ext cx="2289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800"/>
              <a:t>Semispinalis thoracis</a:t>
            </a:r>
          </a:p>
        </p:txBody>
      </p:sp>
      <p:sp>
        <p:nvSpPr>
          <p:cNvPr id="27676" name="Footer Placeholder 28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100">
                <a:solidFill>
                  <a:srgbClr val="7F7F7F"/>
                </a:solidFill>
                <a:latin typeface="Arial" charset="0"/>
                <a:cs typeface="Arial" charset="0"/>
              </a:rPr>
              <a:t>Copyright © 2014 John Wiley &amp; Sons, Inc. All rights reserved.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51782" y="83127"/>
            <a:ext cx="2392218" cy="4304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69140" y="402215"/>
            <a:ext cx="2629477" cy="5656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94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llen2e_14_05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1" t="1089" b="59174"/>
          <a:stretch>
            <a:fillRect/>
          </a:stretch>
        </p:blipFill>
        <p:spPr bwMode="auto">
          <a:xfrm>
            <a:off x="228600" y="762000"/>
            <a:ext cx="3581400" cy="466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allen2e_14_05_li</a:t>
            </a:r>
          </a:p>
        </p:txBody>
      </p:sp>
      <p:pic>
        <p:nvPicPr>
          <p:cNvPr id="15364" name="Picture 2" descr="allen2e_14_05_li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70" t="54520" b="5135"/>
          <a:stretch>
            <a:fillRect/>
          </a:stretch>
        </p:blipFill>
        <p:spPr bwMode="auto">
          <a:xfrm>
            <a:off x="5867400" y="990600"/>
            <a:ext cx="2667000" cy="454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9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llen2e_14_06ab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9" t="47765" r="11754" b="6767"/>
          <a:stretch>
            <a:fillRect/>
          </a:stretch>
        </p:blipFill>
        <p:spPr bwMode="auto">
          <a:xfrm>
            <a:off x="3276600" y="384175"/>
            <a:ext cx="23622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allen2e_14_06ab_li</a:t>
            </a:r>
          </a:p>
        </p:txBody>
      </p:sp>
      <p:sp>
        <p:nvSpPr>
          <p:cNvPr id="16388" name="Rectangle 8"/>
          <p:cNvSpPr>
            <a:spLocks noChangeArrowheads="1"/>
          </p:cNvSpPr>
          <p:nvPr/>
        </p:nvSpPr>
        <p:spPr bwMode="auto">
          <a:xfrm>
            <a:off x="0" y="1981200"/>
            <a:ext cx="533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6389" name="Rectangle 9"/>
          <p:cNvSpPr>
            <a:spLocks noChangeArrowheads="1"/>
          </p:cNvSpPr>
          <p:nvPr/>
        </p:nvSpPr>
        <p:spPr bwMode="auto">
          <a:xfrm>
            <a:off x="381000" y="4495800"/>
            <a:ext cx="685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6390" name="Rectangle 14"/>
          <p:cNvSpPr>
            <a:spLocks noChangeArrowheads="1"/>
          </p:cNvSpPr>
          <p:nvPr/>
        </p:nvSpPr>
        <p:spPr bwMode="auto">
          <a:xfrm>
            <a:off x="6096000" y="152400"/>
            <a:ext cx="990600" cy="2057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16391" name="Picture 2" descr="allen2e_14_06ab_li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34" t="2560" b="55249"/>
          <a:stretch>
            <a:fillRect/>
          </a:stretch>
        </p:blipFill>
        <p:spPr bwMode="auto">
          <a:xfrm>
            <a:off x="376238" y="457200"/>
            <a:ext cx="2671762" cy="576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743200" y="5257800"/>
            <a:ext cx="533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7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allen2e_14_06ab_li</a:t>
            </a:r>
          </a:p>
        </p:txBody>
      </p:sp>
      <p:pic>
        <p:nvPicPr>
          <p:cNvPr id="17411" name="Picture 5" descr="allen2e_14_06cd_li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3" b="57339"/>
          <a:stretch>
            <a:fillRect/>
          </a:stretch>
        </p:blipFill>
        <p:spPr>
          <a:xfrm>
            <a:off x="533400" y="152400"/>
            <a:ext cx="3019425" cy="6705600"/>
          </a:xfrm>
          <a:noFill/>
        </p:spPr>
      </p:pic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457200" y="3810000"/>
            <a:ext cx="685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3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allen2e_12_02_li</a:t>
            </a:r>
          </a:p>
        </p:txBody>
      </p:sp>
      <p:pic>
        <p:nvPicPr>
          <p:cNvPr id="3075" name="Picture 5" descr="allen2e_12_05_li"/>
          <p:cNvPicPr preferRelativeResize="0"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65"/>
          <a:stretch>
            <a:fillRect/>
          </a:stretch>
        </p:blipFill>
        <p:spPr>
          <a:xfrm>
            <a:off x="1295400" y="304800"/>
            <a:ext cx="6629400" cy="3429000"/>
          </a:xfrm>
          <a:noFill/>
        </p:spPr>
      </p:pic>
      <p:sp>
        <p:nvSpPr>
          <p:cNvPr id="3076" name="Text Box 11"/>
          <p:cNvSpPr txBox="1">
            <a:spLocks noChangeArrowheads="1"/>
          </p:cNvSpPr>
          <p:nvPr/>
        </p:nvSpPr>
        <p:spPr bwMode="auto">
          <a:xfrm>
            <a:off x="609600" y="762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68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Picture 2" descr="fig_14_06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64"/>
          <a:stretch/>
        </p:blipFill>
        <p:spPr bwMode="auto">
          <a:xfrm>
            <a:off x="1237683" y="151277"/>
            <a:ext cx="2567700" cy="685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2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llen2e_14_07ab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71" t="3700" r="2818" b="59302"/>
          <a:stretch>
            <a:fillRect/>
          </a:stretch>
        </p:blipFill>
        <p:spPr bwMode="auto">
          <a:xfrm>
            <a:off x="395288" y="457200"/>
            <a:ext cx="3871912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allen2e_14_07ab_li</a:t>
            </a:r>
          </a:p>
        </p:txBody>
      </p:sp>
      <p:sp>
        <p:nvSpPr>
          <p:cNvPr id="18436" name="Rectangle 9"/>
          <p:cNvSpPr>
            <a:spLocks noChangeArrowheads="1"/>
          </p:cNvSpPr>
          <p:nvPr/>
        </p:nvSpPr>
        <p:spPr bwMode="auto">
          <a:xfrm>
            <a:off x="6400800" y="3429000"/>
            <a:ext cx="9906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18437" name="Rectangle 10"/>
          <p:cNvSpPr>
            <a:spLocks noChangeArrowheads="1"/>
          </p:cNvSpPr>
          <p:nvPr/>
        </p:nvSpPr>
        <p:spPr bwMode="auto">
          <a:xfrm>
            <a:off x="5943600" y="304800"/>
            <a:ext cx="1143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" descr="14_07b anterior muscles thigh deep adductors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9" y="0"/>
            <a:ext cx="3802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79613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allen2e_14_07ab_li</a:t>
            </a:r>
          </a:p>
        </p:txBody>
      </p:sp>
      <p:pic>
        <p:nvPicPr>
          <p:cNvPr id="19459" name="Picture 5" descr="allen2e_14_07cd_li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9" t="3529" b="53413"/>
          <a:stretch>
            <a:fillRect/>
          </a:stretch>
        </p:blipFill>
        <p:spPr>
          <a:xfrm>
            <a:off x="1447800" y="228600"/>
            <a:ext cx="3048000" cy="6343650"/>
          </a:xfrm>
          <a:noFill/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152400" y="3810000"/>
            <a:ext cx="7620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1" name="Picture 2" descr="fig_14_07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3"/>
          <a:stretch/>
        </p:blipFill>
        <p:spPr bwMode="auto">
          <a:xfrm>
            <a:off x="1209957" y="33469"/>
            <a:ext cx="2419927" cy="691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451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allen2e_14_08ab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90" t="3488" b="53377"/>
          <a:stretch>
            <a:fillRect/>
          </a:stretch>
        </p:blipFill>
        <p:spPr bwMode="auto">
          <a:xfrm>
            <a:off x="0" y="304800"/>
            <a:ext cx="29718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allen2e_14_08ab_li</a:t>
            </a:r>
          </a:p>
        </p:txBody>
      </p:sp>
      <p:pic>
        <p:nvPicPr>
          <p:cNvPr id="20484" name="Picture 2" descr="allen2e_14_08ab_li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59" t="54483" b="3488"/>
          <a:stretch>
            <a:fillRect/>
          </a:stretch>
        </p:blipFill>
        <p:spPr bwMode="auto">
          <a:xfrm>
            <a:off x="3477491" y="290805"/>
            <a:ext cx="2849418" cy="58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09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allen2e_14_08ab_li</a:t>
            </a:r>
          </a:p>
        </p:txBody>
      </p:sp>
      <p:pic>
        <p:nvPicPr>
          <p:cNvPr id="21507" name="Picture 5" descr="allen2e_14_08cd_li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6" t="47726" b="3409"/>
          <a:stretch>
            <a:fillRect/>
          </a:stretch>
        </p:blipFill>
        <p:spPr>
          <a:xfrm>
            <a:off x="2590800" y="609600"/>
            <a:ext cx="2220913" cy="5465763"/>
          </a:xfrm>
          <a:noFill/>
        </p:spPr>
      </p:pic>
      <p:sp>
        <p:nvSpPr>
          <p:cNvPr id="21508" name="Rectangle 7"/>
          <p:cNvSpPr>
            <a:spLocks noChangeArrowheads="1"/>
          </p:cNvSpPr>
          <p:nvPr/>
        </p:nvSpPr>
        <p:spPr bwMode="auto">
          <a:xfrm>
            <a:off x="381000" y="3810000"/>
            <a:ext cx="9144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0" y="762000"/>
            <a:ext cx="838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1905000" y="914400"/>
            <a:ext cx="838200" cy="1981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21511" name="Picture 5" descr="allen2e_14_08cd_li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76" t="1135" b="57954"/>
          <a:stretch>
            <a:fillRect/>
          </a:stretch>
        </p:blipFill>
        <p:spPr bwMode="auto">
          <a:xfrm>
            <a:off x="0" y="515938"/>
            <a:ext cx="2743200" cy="564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815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lmap4e_fig_14_09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92100"/>
            <a:ext cx="547211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35"/>
          <p:cNvSpPr txBox="1">
            <a:spLocks noChangeArrowheads="1"/>
          </p:cNvSpPr>
          <p:nvPr/>
        </p:nvSpPr>
        <p:spPr bwMode="auto">
          <a:xfrm>
            <a:off x="762000" y="5808663"/>
            <a:ext cx="1912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(a) Anterior view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3030538" y="381000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1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3675063" y="550863"/>
            <a:ext cx="541337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5080000" y="3476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24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445000" y="539750"/>
            <a:ext cx="6778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1" name="TextBox 13"/>
          <p:cNvSpPr txBox="1">
            <a:spLocks noChangeArrowheads="1"/>
          </p:cNvSpPr>
          <p:nvPr/>
        </p:nvSpPr>
        <p:spPr bwMode="auto">
          <a:xfrm>
            <a:off x="3032125" y="746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2</a:t>
            </a:r>
          </a:p>
        </p:txBody>
      </p:sp>
      <p:cxnSp>
        <p:nvCxnSpPr>
          <p:cNvPr id="15" name="Straight Connector 14"/>
          <p:cNvCxnSpPr>
            <a:cxnSpLocks noChangeShapeType="1"/>
            <a:stCxn id="57351" idx="3"/>
          </p:cNvCxnSpPr>
          <p:nvPr/>
        </p:nvCxnSpPr>
        <p:spPr bwMode="auto">
          <a:xfrm>
            <a:off x="3683000" y="900113"/>
            <a:ext cx="4651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3" name="TextBox 15"/>
          <p:cNvSpPr txBox="1">
            <a:spLocks noChangeArrowheads="1"/>
          </p:cNvSpPr>
          <p:nvPr/>
        </p:nvSpPr>
        <p:spPr bwMode="auto">
          <a:xfrm>
            <a:off x="3032125" y="10509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3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690938" y="1219200"/>
            <a:ext cx="68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5" name="TextBox 17"/>
          <p:cNvSpPr txBox="1">
            <a:spLocks noChangeArrowheads="1"/>
          </p:cNvSpPr>
          <p:nvPr/>
        </p:nvSpPr>
        <p:spPr bwMode="auto">
          <a:xfrm>
            <a:off x="2784475" y="1252538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4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3421063" y="1328738"/>
            <a:ext cx="965200" cy="88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7" name="TextBox 21"/>
          <p:cNvSpPr txBox="1">
            <a:spLocks noChangeArrowheads="1"/>
          </p:cNvSpPr>
          <p:nvPr/>
        </p:nvSpPr>
        <p:spPr bwMode="auto">
          <a:xfrm>
            <a:off x="2184400" y="16430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5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827338" y="1849438"/>
            <a:ext cx="1066800" cy="233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9" name="TextBox 24"/>
          <p:cNvSpPr txBox="1">
            <a:spLocks noChangeArrowheads="1"/>
          </p:cNvSpPr>
          <p:nvPr/>
        </p:nvSpPr>
        <p:spPr bwMode="auto">
          <a:xfrm>
            <a:off x="2185988" y="18383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6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2811463" y="2043113"/>
            <a:ext cx="1201737" cy="200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1" name="TextBox 27"/>
          <p:cNvSpPr txBox="1">
            <a:spLocks noChangeArrowheads="1"/>
          </p:cNvSpPr>
          <p:nvPr/>
        </p:nvSpPr>
        <p:spPr bwMode="auto">
          <a:xfrm>
            <a:off x="2185988" y="2016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7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2811463" y="2220913"/>
            <a:ext cx="1379537" cy="225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3" name="TextBox 30"/>
          <p:cNvSpPr txBox="1">
            <a:spLocks noChangeArrowheads="1"/>
          </p:cNvSpPr>
          <p:nvPr/>
        </p:nvSpPr>
        <p:spPr bwMode="auto">
          <a:xfrm>
            <a:off x="2185988" y="2184400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8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811463" y="2390775"/>
            <a:ext cx="1184275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5" name="TextBox 33"/>
          <p:cNvSpPr txBox="1">
            <a:spLocks noChangeArrowheads="1"/>
          </p:cNvSpPr>
          <p:nvPr/>
        </p:nvSpPr>
        <p:spPr bwMode="auto">
          <a:xfrm>
            <a:off x="2219325" y="2362200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9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2481263" y="2551113"/>
            <a:ext cx="1074737" cy="47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7" name="TextBox 36"/>
          <p:cNvSpPr txBox="1">
            <a:spLocks noChangeArrowheads="1"/>
          </p:cNvSpPr>
          <p:nvPr/>
        </p:nvSpPr>
        <p:spPr bwMode="auto">
          <a:xfrm>
            <a:off x="2303463" y="25320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10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2633663" y="2703513"/>
            <a:ext cx="1260475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9" name="TextBox 39"/>
          <p:cNvSpPr txBox="1">
            <a:spLocks noChangeArrowheads="1"/>
          </p:cNvSpPr>
          <p:nvPr/>
        </p:nvSpPr>
        <p:spPr bwMode="auto">
          <a:xfrm>
            <a:off x="2293938" y="2684463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11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624138" y="2855913"/>
            <a:ext cx="1447800" cy="396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1" name="TextBox 43"/>
          <p:cNvSpPr txBox="1">
            <a:spLocks noChangeArrowheads="1"/>
          </p:cNvSpPr>
          <p:nvPr/>
        </p:nvSpPr>
        <p:spPr bwMode="auto">
          <a:xfrm>
            <a:off x="2293938" y="2836863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12</a:t>
            </a: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flipV="1">
            <a:off x="2616200" y="3005138"/>
            <a:ext cx="1498600" cy="12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3" name="TextBox 48"/>
          <p:cNvSpPr txBox="1">
            <a:spLocks noChangeArrowheads="1"/>
          </p:cNvSpPr>
          <p:nvPr/>
        </p:nvSpPr>
        <p:spPr bwMode="auto">
          <a:xfrm>
            <a:off x="1143000" y="3014663"/>
            <a:ext cx="131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Extensor pollicis longus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1947863" y="3200400"/>
            <a:ext cx="1498600" cy="7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5" name="TextBox 51"/>
          <p:cNvSpPr txBox="1">
            <a:spLocks noChangeArrowheads="1"/>
          </p:cNvSpPr>
          <p:nvPr/>
        </p:nvSpPr>
        <p:spPr bwMode="auto">
          <a:xfrm>
            <a:off x="2463800" y="33956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13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V="1">
            <a:off x="2786063" y="3116263"/>
            <a:ext cx="1412875" cy="460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7" name="TextBox 54"/>
          <p:cNvSpPr txBox="1">
            <a:spLocks noChangeArrowheads="1"/>
          </p:cNvSpPr>
          <p:nvPr/>
        </p:nvSpPr>
        <p:spPr bwMode="auto">
          <a:xfrm>
            <a:off x="2463800" y="35909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14</a:t>
            </a:r>
          </a:p>
        </p:txBody>
      </p: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flipV="1">
            <a:off x="2794000" y="3319463"/>
            <a:ext cx="1447800" cy="450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9" name="TextBox 58"/>
          <p:cNvSpPr txBox="1">
            <a:spLocks noChangeArrowheads="1"/>
          </p:cNvSpPr>
          <p:nvPr/>
        </p:nvSpPr>
        <p:spPr bwMode="auto">
          <a:xfrm>
            <a:off x="2463800" y="37846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15</a:t>
            </a:r>
          </a:p>
        </p:txBody>
      </p: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flipV="1">
            <a:off x="2794000" y="3513138"/>
            <a:ext cx="1397000" cy="452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1" name="TextBox 61"/>
          <p:cNvSpPr txBox="1">
            <a:spLocks noChangeArrowheads="1"/>
          </p:cNvSpPr>
          <p:nvPr/>
        </p:nvSpPr>
        <p:spPr bwMode="auto">
          <a:xfrm>
            <a:off x="2836863" y="38957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16</a:t>
            </a: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flipV="1">
            <a:off x="3167063" y="3563938"/>
            <a:ext cx="1108075" cy="46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3" name="TextBox 65"/>
          <p:cNvSpPr txBox="1">
            <a:spLocks noChangeArrowheads="1"/>
          </p:cNvSpPr>
          <p:nvPr/>
        </p:nvSpPr>
        <p:spPr bwMode="auto">
          <a:xfrm>
            <a:off x="2836863" y="40735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17</a:t>
            </a:r>
          </a:p>
        </p:txBody>
      </p: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flipV="1">
            <a:off x="3175000" y="3624263"/>
            <a:ext cx="1160463" cy="592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5" name="TextBox 73"/>
          <p:cNvSpPr txBox="1">
            <a:spLocks noChangeArrowheads="1"/>
          </p:cNvSpPr>
          <p:nvPr/>
        </p:nvSpPr>
        <p:spPr bwMode="auto">
          <a:xfrm>
            <a:off x="2836863" y="42513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18</a:t>
            </a:r>
          </a:p>
        </p:txBody>
      </p: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 flipV="1">
            <a:off x="3167063" y="3929063"/>
            <a:ext cx="752475" cy="447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7" name="TextBox 79"/>
          <p:cNvSpPr txBox="1">
            <a:spLocks noChangeArrowheads="1"/>
          </p:cNvSpPr>
          <p:nvPr/>
        </p:nvSpPr>
        <p:spPr bwMode="auto">
          <a:xfrm>
            <a:off x="2836863" y="4429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19</a:t>
            </a: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flipV="1">
            <a:off x="3167063" y="3911600"/>
            <a:ext cx="879475" cy="642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9" name="TextBox 85"/>
          <p:cNvSpPr txBox="1">
            <a:spLocks noChangeArrowheads="1"/>
          </p:cNvSpPr>
          <p:nvPr/>
        </p:nvSpPr>
        <p:spPr bwMode="auto">
          <a:xfrm>
            <a:off x="3403600" y="43180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20</a:t>
            </a:r>
          </a:p>
        </p:txBody>
      </p: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V="1">
            <a:off x="3716338" y="4081463"/>
            <a:ext cx="492125" cy="346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1" name="TextBox 88"/>
          <p:cNvSpPr txBox="1">
            <a:spLocks noChangeArrowheads="1"/>
          </p:cNvSpPr>
          <p:nvPr/>
        </p:nvSpPr>
        <p:spPr bwMode="auto">
          <a:xfrm>
            <a:off x="3378200" y="47926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21</a:t>
            </a:r>
          </a:p>
        </p:txBody>
      </p: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V="1">
            <a:off x="3741738" y="4960938"/>
            <a:ext cx="6953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3" name="TextBox 94"/>
          <p:cNvSpPr txBox="1">
            <a:spLocks noChangeArrowheads="1"/>
          </p:cNvSpPr>
          <p:nvPr/>
        </p:nvSpPr>
        <p:spPr bwMode="auto">
          <a:xfrm>
            <a:off x="3378200" y="49704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22</a:t>
            </a:r>
          </a:p>
        </p:txBody>
      </p: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 flipV="1">
            <a:off x="3741738" y="5054600"/>
            <a:ext cx="601662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5" name="TextBox 97"/>
          <p:cNvSpPr txBox="1">
            <a:spLocks noChangeArrowheads="1"/>
          </p:cNvSpPr>
          <p:nvPr/>
        </p:nvSpPr>
        <p:spPr bwMode="auto">
          <a:xfrm>
            <a:off x="3522663" y="53943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23</a:t>
            </a:r>
          </a:p>
        </p:txBody>
      </p: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flipV="1">
            <a:off x="3886200" y="5562600"/>
            <a:ext cx="541338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7" name="TextBox 102"/>
          <p:cNvSpPr txBox="1">
            <a:spLocks noChangeArrowheads="1"/>
          </p:cNvSpPr>
          <p:nvPr/>
        </p:nvSpPr>
        <p:spPr bwMode="auto">
          <a:xfrm>
            <a:off x="5080000" y="5254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25</a:t>
            </a:r>
          </a:p>
        </p:txBody>
      </p: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>
            <a:off x="4132263" y="676275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9" name="TextBox 105"/>
          <p:cNvSpPr txBox="1">
            <a:spLocks noChangeArrowheads="1"/>
          </p:cNvSpPr>
          <p:nvPr/>
        </p:nvSpPr>
        <p:spPr bwMode="auto">
          <a:xfrm>
            <a:off x="5080000" y="7207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26</a:t>
            </a:r>
          </a:p>
        </p:txBody>
      </p: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>
            <a:off x="4284663" y="874713"/>
            <a:ext cx="83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1" name="TextBox 109"/>
          <p:cNvSpPr txBox="1">
            <a:spLocks noChangeArrowheads="1"/>
          </p:cNvSpPr>
          <p:nvPr/>
        </p:nvSpPr>
        <p:spPr bwMode="auto">
          <a:xfrm>
            <a:off x="5613400" y="7969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27</a:t>
            </a:r>
          </a:p>
        </p:txBody>
      </p:sp>
      <p:cxnSp>
        <p:nvCxnSpPr>
          <p:cNvPr id="111" name="Straight Connector 110"/>
          <p:cNvCxnSpPr>
            <a:cxnSpLocks noChangeShapeType="1"/>
          </p:cNvCxnSpPr>
          <p:nvPr/>
        </p:nvCxnSpPr>
        <p:spPr bwMode="auto">
          <a:xfrm flipV="1">
            <a:off x="4411663" y="990600"/>
            <a:ext cx="1201737" cy="17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3" name="TextBox 112"/>
          <p:cNvSpPr txBox="1">
            <a:spLocks noChangeArrowheads="1"/>
          </p:cNvSpPr>
          <p:nvPr/>
        </p:nvSpPr>
        <p:spPr bwMode="auto">
          <a:xfrm>
            <a:off x="5613400" y="9652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28</a:t>
            </a:r>
          </a:p>
        </p:txBody>
      </p:sp>
      <p:cxnSp>
        <p:nvCxnSpPr>
          <p:cNvPr id="114" name="Straight Connector 113"/>
          <p:cNvCxnSpPr>
            <a:cxnSpLocks noChangeShapeType="1"/>
            <a:endCxn id="57403" idx="1"/>
          </p:cNvCxnSpPr>
          <p:nvPr/>
        </p:nvCxnSpPr>
        <p:spPr bwMode="auto">
          <a:xfrm flipV="1">
            <a:off x="4529138" y="1119188"/>
            <a:ext cx="1084262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5" name="TextBox 115"/>
          <p:cNvSpPr txBox="1">
            <a:spLocks noChangeArrowheads="1"/>
          </p:cNvSpPr>
          <p:nvPr/>
        </p:nvSpPr>
        <p:spPr bwMode="auto">
          <a:xfrm>
            <a:off x="5613400" y="11430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29</a:t>
            </a:r>
          </a:p>
        </p:txBody>
      </p:sp>
      <p:cxnSp>
        <p:nvCxnSpPr>
          <p:cNvPr id="117" name="Straight Connector 116"/>
          <p:cNvCxnSpPr>
            <a:cxnSpLocks noChangeShapeType="1"/>
            <a:endCxn id="57405" idx="1"/>
          </p:cNvCxnSpPr>
          <p:nvPr/>
        </p:nvCxnSpPr>
        <p:spPr bwMode="auto">
          <a:xfrm flipV="1">
            <a:off x="4614863" y="1296988"/>
            <a:ext cx="998537" cy="15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7" name="TextBox 119"/>
          <p:cNvSpPr txBox="1">
            <a:spLocks noChangeArrowheads="1"/>
          </p:cNvSpPr>
          <p:nvPr/>
        </p:nvSpPr>
        <p:spPr bwMode="auto">
          <a:xfrm>
            <a:off x="5613400" y="13303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30</a:t>
            </a:r>
          </a:p>
        </p:txBody>
      </p:sp>
      <p:cxnSp>
        <p:nvCxnSpPr>
          <p:cNvPr id="121" name="Straight Connector 120"/>
          <p:cNvCxnSpPr>
            <a:cxnSpLocks noChangeShapeType="1"/>
            <a:endCxn id="57407" idx="1"/>
          </p:cNvCxnSpPr>
          <p:nvPr/>
        </p:nvCxnSpPr>
        <p:spPr bwMode="auto">
          <a:xfrm>
            <a:off x="4783138" y="1363663"/>
            <a:ext cx="830262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9" name="TextBox 127"/>
          <p:cNvSpPr txBox="1">
            <a:spLocks noChangeArrowheads="1"/>
          </p:cNvSpPr>
          <p:nvPr/>
        </p:nvSpPr>
        <p:spPr bwMode="auto">
          <a:xfrm>
            <a:off x="6189663" y="1473200"/>
            <a:ext cx="93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31</a:t>
            </a:r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>
            <a:off x="5240338" y="1625600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1" name="TextBox 129"/>
          <p:cNvSpPr txBox="1">
            <a:spLocks noChangeArrowheads="1"/>
          </p:cNvSpPr>
          <p:nvPr/>
        </p:nvSpPr>
        <p:spPr bwMode="auto">
          <a:xfrm>
            <a:off x="6197600" y="16859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32</a:t>
            </a:r>
          </a:p>
        </p:txBody>
      </p:sp>
      <p:cxnSp>
        <p:nvCxnSpPr>
          <p:cNvPr id="131" name="Straight Connector 130"/>
          <p:cNvCxnSpPr>
            <a:cxnSpLocks noChangeShapeType="1"/>
          </p:cNvCxnSpPr>
          <p:nvPr/>
        </p:nvCxnSpPr>
        <p:spPr bwMode="auto">
          <a:xfrm>
            <a:off x="4757738" y="1752600"/>
            <a:ext cx="1482725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3" name="TextBox 133"/>
          <p:cNvSpPr txBox="1">
            <a:spLocks noChangeArrowheads="1"/>
          </p:cNvSpPr>
          <p:nvPr/>
        </p:nvSpPr>
        <p:spPr bwMode="auto">
          <a:xfrm>
            <a:off x="6197600" y="18970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33</a:t>
            </a:r>
          </a:p>
        </p:txBody>
      </p:sp>
      <p:cxnSp>
        <p:nvCxnSpPr>
          <p:cNvPr id="135" name="Straight Connector 134"/>
          <p:cNvCxnSpPr>
            <a:cxnSpLocks noChangeShapeType="1"/>
          </p:cNvCxnSpPr>
          <p:nvPr/>
        </p:nvCxnSpPr>
        <p:spPr bwMode="auto">
          <a:xfrm>
            <a:off x="5249863" y="2047875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5" name="TextBox 135"/>
          <p:cNvSpPr txBox="1">
            <a:spLocks noChangeArrowheads="1"/>
          </p:cNvSpPr>
          <p:nvPr/>
        </p:nvSpPr>
        <p:spPr bwMode="auto">
          <a:xfrm>
            <a:off x="6197600" y="21002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34</a:t>
            </a:r>
          </a:p>
        </p:txBody>
      </p:sp>
      <p:cxnSp>
        <p:nvCxnSpPr>
          <p:cNvPr id="137" name="Straight Connector 136"/>
          <p:cNvCxnSpPr>
            <a:cxnSpLocks noChangeShapeType="1"/>
          </p:cNvCxnSpPr>
          <p:nvPr/>
        </p:nvCxnSpPr>
        <p:spPr bwMode="auto">
          <a:xfrm>
            <a:off x="5122863" y="2108200"/>
            <a:ext cx="1117600" cy="144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7" name="TextBox 138"/>
          <p:cNvSpPr txBox="1">
            <a:spLocks noChangeArrowheads="1"/>
          </p:cNvSpPr>
          <p:nvPr/>
        </p:nvSpPr>
        <p:spPr bwMode="auto">
          <a:xfrm>
            <a:off x="6197600" y="22955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35</a:t>
            </a:r>
          </a:p>
        </p:txBody>
      </p:sp>
      <p:cxnSp>
        <p:nvCxnSpPr>
          <p:cNvPr id="140" name="Straight Connector 139"/>
          <p:cNvCxnSpPr>
            <a:cxnSpLocks noChangeShapeType="1"/>
          </p:cNvCxnSpPr>
          <p:nvPr/>
        </p:nvCxnSpPr>
        <p:spPr bwMode="auto">
          <a:xfrm>
            <a:off x="5037138" y="2293938"/>
            <a:ext cx="1203325" cy="1539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9" name="TextBox 141"/>
          <p:cNvSpPr txBox="1">
            <a:spLocks noChangeArrowheads="1"/>
          </p:cNvSpPr>
          <p:nvPr/>
        </p:nvSpPr>
        <p:spPr bwMode="auto">
          <a:xfrm>
            <a:off x="6553200" y="24987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36</a:t>
            </a:r>
          </a:p>
        </p:txBody>
      </p:sp>
      <p:cxnSp>
        <p:nvCxnSpPr>
          <p:cNvPr id="143" name="Straight Connector 142"/>
          <p:cNvCxnSpPr>
            <a:cxnSpLocks noChangeShapeType="1"/>
          </p:cNvCxnSpPr>
          <p:nvPr/>
        </p:nvCxnSpPr>
        <p:spPr bwMode="auto">
          <a:xfrm>
            <a:off x="5435600" y="2557463"/>
            <a:ext cx="1160463" cy="93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1" name="TextBox 144"/>
          <p:cNvSpPr txBox="1">
            <a:spLocks noChangeArrowheads="1"/>
          </p:cNvSpPr>
          <p:nvPr/>
        </p:nvSpPr>
        <p:spPr bwMode="auto">
          <a:xfrm>
            <a:off x="6553200" y="26924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37</a:t>
            </a:r>
          </a:p>
        </p:txBody>
      </p:sp>
      <p:cxnSp>
        <p:nvCxnSpPr>
          <p:cNvPr id="146" name="Straight Connector 145"/>
          <p:cNvCxnSpPr>
            <a:cxnSpLocks noChangeShapeType="1"/>
          </p:cNvCxnSpPr>
          <p:nvPr/>
        </p:nvCxnSpPr>
        <p:spPr bwMode="auto">
          <a:xfrm>
            <a:off x="5384800" y="2659063"/>
            <a:ext cx="1211263" cy="187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3" name="TextBox 147"/>
          <p:cNvSpPr txBox="1">
            <a:spLocks noChangeArrowheads="1"/>
          </p:cNvSpPr>
          <p:nvPr/>
        </p:nvSpPr>
        <p:spPr bwMode="auto">
          <a:xfrm>
            <a:off x="6553200" y="28702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38</a:t>
            </a:r>
          </a:p>
        </p:txBody>
      </p:sp>
      <p:cxnSp>
        <p:nvCxnSpPr>
          <p:cNvPr id="149" name="Straight Connector 148"/>
          <p:cNvCxnSpPr>
            <a:cxnSpLocks noChangeShapeType="1"/>
          </p:cNvCxnSpPr>
          <p:nvPr/>
        </p:nvCxnSpPr>
        <p:spPr bwMode="auto">
          <a:xfrm>
            <a:off x="5326063" y="2768600"/>
            <a:ext cx="1219200" cy="255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5" name="TextBox 150"/>
          <p:cNvSpPr txBox="1">
            <a:spLocks noChangeArrowheads="1"/>
          </p:cNvSpPr>
          <p:nvPr/>
        </p:nvSpPr>
        <p:spPr bwMode="auto">
          <a:xfrm>
            <a:off x="6553200" y="30480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39</a:t>
            </a:r>
          </a:p>
        </p:txBody>
      </p:sp>
      <p:cxnSp>
        <p:nvCxnSpPr>
          <p:cNvPr id="152" name="Straight Connector 151"/>
          <p:cNvCxnSpPr>
            <a:cxnSpLocks noChangeShapeType="1"/>
          </p:cNvCxnSpPr>
          <p:nvPr/>
        </p:nvCxnSpPr>
        <p:spPr bwMode="auto">
          <a:xfrm>
            <a:off x="5265738" y="2801938"/>
            <a:ext cx="1330325" cy="400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7" name="TextBox 153"/>
          <p:cNvSpPr txBox="1">
            <a:spLocks noChangeArrowheads="1"/>
          </p:cNvSpPr>
          <p:nvPr/>
        </p:nvSpPr>
        <p:spPr bwMode="auto">
          <a:xfrm>
            <a:off x="6078538" y="3294063"/>
            <a:ext cx="931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Abductor</a:t>
            </a:r>
          </a:p>
          <a:p>
            <a:r>
              <a:rPr lang="en-US" sz="1400"/>
              <a:t>pollicis</a:t>
            </a:r>
          </a:p>
          <a:p>
            <a:r>
              <a:rPr lang="en-US" sz="1400"/>
              <a:t>longus</a:t>
            </a:r>
          </a:p>
        </p:txBody>
      </p:sp>
      <p:cxnSp>
        <p:nvCxnSpPr>
          <p:cNvPr id="155" name="Straight Connector 154"/>
          <p:cNvCxnSpPr>
            <a:cxnSpLocks noChangeShapeType="1"/>
          </p:cNvCxnSpPr>
          <p:nvPr/>
        </p:nvCxnSpPr>
        <p:spPr bwMode="auto">
          <a:xfrm>
            <a:off x="5562600" y="3073400"/>
            <a:ext cx="558800" cy="3730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9" name="TextBox 158"/>
          <p:cNvSpPr txBox="1">
            <a:spLocks noChangeArrowheads="1"/>
          </p:cNvSpPr>
          <p:nvPr/>
        </p:nvSpPr>
        <p:spPr bwMode="auto">
          <a:xfrm>
            <a:off x="5630863" y="43434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Patellar ligament</a:t>
            </a:r>
          </a:p>
        </p:txBody>
      </p:sp>
      <p:cxnSp>
        <p:nvCxnSpPr>
          <p:cNvPr id="160" name="Straight Connector 159"/>
          <p:cNvCxnSpPr>
            <a:cxnSpLocks noChangeShapeType="1"/>
          </p:cNvCxnSpPr>
          <p:nvPr/>
        </p:nvCxnSpPr>
        <p:spPr bwMode="auto">
          <a:xfrm>
            <a:off x="4995863" y="4535488"/>
            <a:ext cx="6762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1" name="TextBox 160"/>
          <p:cNvSpPr txBox="1">
            <a:spLocks noChangeArrowheads="1"/>
          </p:cNvSpPr>
          <p:nvPr/>
        </p:nvSpPr>
        <p:spPr bwMode="auto">
          <a:xfrm>
            <a:off x="5630863" y="45640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40</a:t>
            </a:r>
          </a:p>
        </p:txBody>
      </p: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>
            <a:off x="5087938" y="4757738"/>
            <a:ext cx="584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3" name="TextBox 163"/>
          <p:cNvSpPr txBox="1">
            <a:spLocks noChangeArrowheads="1"/>
          </p:cNvSpPr>
          <p:nvPr/>
        </p:nvSpPr>
        <p:spPr bwMode="auto">
          <a:xfrm>
            <a:off x="5630863" y="47418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41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>
            <a:off x="5240338" y="4937125"/>
            <a:ext cx="4318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5" name="TextBox 167"/>
          <p:cNvSpPr txBox="1">
            <a:spLocks noChangeArrowheads="1"/>
          </p:cNvSpPr>
          <p:nvPr/>
        </p:nvSpPr>
        <p:spPr bwMode="auto">
          <a:xfrm>
            <a:off x="5630863" y="49371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Tibia</a:t>
            </a:r>
          </a:p>
        </p:txBody>
      </p:sp>
      <p:cxnSp>
        <p:nvCxnSpPr>
          <p:cNvPr id="169" name="Straight Connector 168"/>
          <p:cNvCxnSpPr>
            <a:cxnSpLocks noChangeShapeType="1"/>
          </p:cNvCxnSpPr>
          <p:nvPr/>
        </p:nvCxnSpPr>
        <p:spPr bwMode="auto">
          <a:xfrm>
            <a:off x="5080000" y="5133975"/>
            <a:ext cx="5921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7" name="TextBox 170"/>
          <p:cNvSpPr txBox="1">
            <a:spLocks noChangeArrowheads="1"/>
          </p:cNvSpPr>
          <p:nvPr/>
        </p:nvSpPr>
        <p:spPr bwMode="auto">
          <a:xfrm>
            <a:off x="5918200" y="6011863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Calcaneal</a:t>
            </a:r>
          </a:p>
          <a:p>
            <a:r>
              <a:rPr lang="en-US" sz="1400"/>
              <a:t>(Achilles) tendon</a:t>
            </a:r>
          </a:p>
        </p:txBody>
      </p:sp>
      <p:cxnSp>
        <p:nvCxnSpPr>
          <p:cNvPr id="57438" name="Elbow Connector 176"/>
          <p:cNvCxnSpPr>
            <a:cxnSpLocks noChangeShapeType="1"/>
            <a:stCxn id="57437" idx="1"/>
          </p:cNvCxnSpPr>
          <p:nvPr/>
        </p:nvCxnSpPr>
        <p:spPr bwMode="auto">
          <a:xfrm rot="10800000">
            <a:off x="4487863" y="5613400"/>
            <a:ext cx="1430337" cy="660400"/>
          </a:xfrm>
          <a:prstGeom prst="bentConnector3">
            <a:avLst>
              <a:gd name="adj1" fmla="val 75444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2688000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" descr="lmap4e_fig_14_09a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292100"/>
            <a:ext cx="5472113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extBox 35"/>
          <p:cNvSpPr txBox="1">
            <a:spLocks noChangeArrowheads="1"/>
          </p:cNvSpPr>
          <p:nvPr/>
        </p:nvSpPr>
        <p:spPr bwMode="auto">
          <a:xfrm>
            <a:off x="762000" y="5808663"/>
            <a:ext cx="19129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600"/>
              <a:t>(a) Anterior view</a:t>
            </a:r>
          </a:p>
        </p:txBody>
      </p:sp>
      <p:sp>
        <p:nvSpPr>
          <p:cNvPr id="57347" name="TextBox 3"/>
          <p:cNvSpPr txBox="1">
            <a:spLocks noChangeArrowheads="1"/>
          </p:cNvSpPr>
          <p:nvPr/>
        </p:nvSpPr>
        <p:spPr bwMode="auto">
          <a:xfrm>
            <a:off x="3030538" y="381000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1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3675063" y="550863"/>
            <a:ext cx="541337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49" name="TextBox 5"/>
          <p:cNvSpPr txBox="1">
            <a:spLocks noChangeArrowheads="1"/>
          </p:cNvSpPr>
          <p:nvPr/>
        </p:nvSpPr>
        <p:spPr bwMode="auto">
          <a:xfrm>
            <a:off x="5080000" y="3476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24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445000" y="539750"/>
            <a:ext cx="6778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1" name="TextBox 13"/>
          <p:cNvSpPr txBox="1">
            <a:spLocks noChangeArrowheads="1"/>
          </p:cNvSpPr>
          <p:nvPr/>
        </p:nvSpPr>
        <p:spPr bwMode="auto">
          <a:xfrm>
            <a:off x="3032125" y="746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2</a:t>
            </a:r>
          </a:p>
        </p:txBody>
      </p:sp>
      <p:cxnSp>
        <p:nvCxnSpPr>
          <p:cNvPr id="15" name="Straight Connector 14"/>
          <p:cNvCxnSpPr>
            <a:cxnSpLocks noChangeShapeType="1"/>
            <a:stCxn id="57351" idx="3"/>
          </p:cNvCxnSpPr>
          <p:nvPr/>
        </p:nvCxnSpPr>
        <p:spPr bwMode="auto">
          <a:xfrm>
            <a:off x="3683000" y="900113"/>
            <a:ext cx="4651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3" name="TextBox 15"/>
          <p:cNvSpPr txBox="1">
            <a:spLocks noChangeArrowheads="1"/>
          </p:cNvSpPr>
          <p:nvPr/>
        </p:nvSpPr>
        <p:spPr bwMode="auto">
          <a:xfrm>
            <a:off x="3032125" y="10509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3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690938" y="1219200"/>
            <a:ext cx="685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5" name="TextBox 17"/>
          <p:cNvSpPr txBox="1">
            <a:spLocks noChangeArrowheads="1"/>
          </p:cNvSpPr>
          <p:nvPr/>
        </p:nvSpPr>
        <p:spPr bwMode="auto">
          <a:xfrm>
            <a:off x="2784475" y="1252538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4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 flipV="1">
            <a:off x="3421063" y="1328738"/>
            <a:ext cx="965200" cy="88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7" name="TextBox 21"/>
          <p:cNvSpPr txBox="1">
            <a:spLocks noChangeArrowheads="1"/>
          </p:cNvSpPr>
          <p:nvPr/>
        </p:nvSpPr>
        <p:spPr bwMode="auto">
          <a:xfrm>
            <a:off x="2184400" y="16430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5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827338" y="1849438"/>
            <a:ext cx="1066800" cy="2333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59" name="TextBox 24"/>
          <p:cNvSpPr txBox="1">
            <a:spLocks noChangeArrowheads="1"/>
          </p:cNvSpPr>
          <p:nvPr/>
        </p:nvSpPr>
        <p:spPr bwMode="auto">
          <a:xfrm>
            <a:off x="2185988" y="18383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6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>
            <a:off x="2811463" y="2043113"/>
            <a:ext cx="1201737" cy="2000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1" name="TextBox 27"/>
          <p:cNvSpPr txBox="1">
            <a:spLocks noChangeArrowheads="1"/>
          </p:cNvSpPr>
          <p:nvPr/>
        </p:nvSpPr>
        <p:spPr bwMode="auto">
          <a:xfrm>
            <a:off x="2185988" y="2016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7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2811463" y="2220913"/>
            <a:ext cx="1379537" cy="225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3" name="TextBox 30"/>
          <p:cNvSpPr txBox="1">
            <a:spLocks noChangeArrowheads="1"/>
          </p:cNvSpPr>
          <p:nvPr/>
        </p:nvSpPr>
        <p:spPr bwMode="auto">
          <a:xfrm>
            <a:off x="2185988" y="2184400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r>
              <a:rPr lang="en-US" sz="1400"/>
              <a:t>8</a:t>
            </a:r>
          </a:p>
        </p:txBody>
      </p: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>
            <a:off x="2811463" y="2390775"/>
            <a:ext cx="1184275" cy="1492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5" name="TextBox 33"/>
          <p:cNvSpPr txBox="1">
            <a:spLocks noChangeArrowheads="1"/>
          </p:cNvSpPr>
          <p:nvPr/>
        </p:nvSpPr>
        <p:spPr bwMode="auto">
          <a:xfrm>
            <a:off x="2219325" y="2362200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9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>
            <a:off x="2481263" y="2551113"/>
            <a:ext cx="1074737" cy="476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7" name="TextBox 36"/>
          <p:cNvSpPr txBox="1">
            <a:spLocks noChangeArrowheads="1"/>
          </p:cNvSpPr>
          <p:nvPr/>
        </p:nvSpPr>
        <p:spPr bwMode="auto">
          <a:xfrm>
            <a:off x="2303463" y="25320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10</a:t>
            </a:r>
          </a:p>
        </p:txBody>
      </p:sp>
      <p:cxnSp>
        <p:nvCxnSpPr>
          <p:cNvPr id="38" name="Straight Connector 37"/>
          <p:cNvCxnSpPr>
            <a:cxnSpLocks noChangeShapeType="1"/>
          </p:cNvCxnSpPr>
          <p:nvPr/>
        </p:nvCxnSpPr>
        <p:spPr bwMode="auto">
          <a:xfrm>
            <a:off x="2633663" y="2703513"/>
            <a:ext cx="1260475" cy="984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69" name="TextBox 39"/>
          <p:cNvSpPr txBox="1">
            <a:spLocks noChangeArrowheads="1"/>
          </p:cNvSpPr>
          <p:nvPr/>
        </p:nvSpPr>
        <p:spPr bwMode="auto">
          <a:xfrm>
            <a:off x="2293938" y="2684463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11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2624138" y="2855913"/>
            <a:ext cx="1447800" cy="396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1" name="TextBox 43"/>
          <p:cNvSpPr txBox="1">
            <a:spLocks noChangeArrowheads="1"/>
          </p:cNvSpPr>
          <p:nvPr/>
        </p:nvSpPr>
        <p:spPr bwMode="auto">
          <a:xfrm>
            <a:off x="2293938" y="2836863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12</a:t>
            </a:r>
          </a:p>
        </p:txBody>
      </p:sp>
      <p:cxnSp>
        <p:nvCxnSpPr>
          <p:cNvPr id="45" name="Straight Connector 44"/>
          <p:cNvCxnSpPr>
            <a:cxnSpLocks noChangeShapeType="1"/>
          </p:cNvCxnSpPr>
          <p:nvPr/>
        </p:nvCxnSpPr>
        <p:spPr bwMode="auto">
          <a:xfrm flipV="1">
            <a:off x="2616200" y="3005138"/>
            <a:ext cx="1498600" cy="127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3" name="TextBox 48"/>
          <p:cNvSpPr txBox="1">
            <a:spLocks noChangeArrowheads="1"/>
          </p:cNvSpPr>
          <p:nvPr/>
        </p:nvSpPr>
        <p:spPr bwMode="auto">
          <a:xfrm>
            <a:off x="1143000" y="3014663"/>
            <a:ext cx="13128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Extensor pollicis longus</a:t>
            </a:r>
          </a:p>
        </p:txBody>
      </p: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>
            <a:off x="1947863" y="3200400"/>
            <a:ext cx="1498600" cy="7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5" name="TextBox 51"/>
          <p:cNvSpPr txBox="1">
            <a:spLocks noChangeArrowheads="1"/>
          </p:cNvSpPr>
          <p:nvPr/>
        </p:nvSpPr>
        <p:spPr bwMode="auto">
          <a:xfrm>
            <a:off x="2463800" y="33956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13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 flipV="1">
            <a:off x="2786063" y="3116263"/>
            <a:ext cx="1412875" cy="4603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7" name="TextBox 54"/>
          <p:cNvSpPr txBox="1">
            <a:spLocks noChangeArrowheads="1"/>
          </p:cNvSpPr>
          <p:nvPr/>
        </p:nvSpPr>
        <p:spPr bwMode="auto">
          <a:xfrm>
            <a:off x="2463800" y="35909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14</a:t>
            </a:r>
          </a:p>
        </p:txBody>
      </p:sp>
      <p:cxnSp>
        <p:nvCxnSpPr>
          <p:cNvPr id="56" name="Straight Connector 55"/>
          <p:cNvCxnSpPr>
            <a:cxnSpLocks noChangeShapeType="1"/>
          </p:cNvCxnSpPr>
          <p:nvPr/>
        </p:nvCxnSpPr>
        <p:spPr bwMode="auto">
          <a:xfrm flipV="1">
            <a:off x="2794000" y="3319463"/>
            <a:ext cx="1447800" cy="4508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79" name="TextBox 58"/>
          <p:cNvSpPr txBox="1">
            <a:spLocks noChangeArrowheads="1"/>
          </p:cNvSpPr>
          <p:nvPr/>
        </p:nvSpPr>
        <p:spPr bwMode="auto">
          <a:xfrm>
            <a:off x="2463800" y="37846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15</a:t>
            </a:r>
          </a:p>
        </p:txBody>
      </p:sp>
      <p:cxnSp>
        <p:nvCxnSpPr>
          <p:cNvPr id="60" name="Straight Connector 59"/>
          <p:cNvCxnSpPr>
            <a:cxnSpLocks noChangeShapeType="1"/>
          </p:cNvCxnSpPr>
          <p:nvPr/>
        </p:nvCxnSpPr>
        <p:spPr bwMode="auto">
          <a:xfrm flipV="1">
            <a:off x="2794000" y="3513138"/>
            <a:ext cx="1397000" cy="4524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1" name="TextBox 61"/>
          <p:cNvSpPr txBox="1">
            <a:spLocks noChangeArrowheads="1"/>
          </p:cNvSpPr>
          <p:nvPr/>
        </p:nvSpPr>
        <p:spPr bwMode="auto">
          <a:xfrm>
            <a:off x="2836863" y="38957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16</a:t>
            </a:r>
          </a:p>
        </p:txBody>
      </p:sp>
      <p:cxnSp>
        <p:nvCxnSpPr>
          <p:cNvPr id="63" name="Straight Connector 62"/>
          <p:cNvCxnSpPr>
            <a:cxnSpLocks noChangeShapeType="1"/>
          </p:cNvCxnSpPr>
          <p:nvPr/>
        </p:nvCxnSpPr>
        <p:spPr bwMode="auto">
          <a:xfrm flipV="1">
            <a:off x="3167063" y="3563938"/>
            <a:ext cx="1108075" cy="466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3" name="TextBox 65"/>
          <p:cNvSpPr txBox="1">
            <a:spLocks noChangeArrowheads="1"/>
          </p:cNvSpPr>
          <p:nvPr/>
        </p:nvSpPr>
        <p:spPr bwMode="auto">
          <a:xfrm>
            <a:off x="2836863" y="40735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17</a:t>
            </a:r>
          </a:p>
        </p:txBody>
      </p:sp>
      <p:cxnSp>
        <p:nvCxnSpPr>
          <p:cNvPr id="67" name="Straight Connector 66"/>
          <p:cNvCxnSpPr>
            <a:cxnSpLocks noChangeShapeType="1"/>
          </p:cNvCxnSpPr>
          <p:nvPr/>
        </p:nvCxnSpPr>
        <p:spPr bwMode="auto">
          <a:xfrm flipV="1">
            <a:off x="3175000" y="3624263"/>
            <a:ext cx="1160463" cy="5921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5" name="TextBox 73"/>
          <p:cNvSpPr txBox="1">
            <a:spLocks noChangeArrowheads="1"/>
          </p:cNvSpPr>
          <p:nvPr/>
        </p:nvSpPr>
        <p:spPr bwMode="auto">
          <a:xfrm>
            <a:off x="2836863" y="42513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18</a:t>
            </a:r>
          </a:p>
        </p:txBody>
      </p: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 flipV="1">
            <a:off x="3167063" y="3929063"/>
            <a:ext cx="752475" cy="4476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7" name="TextBox 79"/>
          <p:cNvSpPr txBox="1">
            <a:spLocks noChangeArrowheads="1"/>
          </p:cNvSpPr>
          <p:nvPr/>
        </p:nvSpPr>
        <p:spPr bwMode="auto">
          <a:xfrm>
            <a:off x="2836863" y="4429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19</a:t>
            </a: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 flipV="1">
            <a:off x="3167063" y="3911600"/>
            <a:ext cx="879475" cy="6429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89" name="TextBox 85"/>
          <p:cNvSpPr txBox="1">
            <a:spLocks noChangeArrowheads="1"/>
          </p:cNvSpPr>
          <p:nvPr/>
        </p:nvSpPr>
        <p:spPr bwMode="auto">
          <a:xfrm>
            <a:off x="3403600" y="43180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20</a:t>
            </a:r>
          </a:p>
        </p:txBody>
      </p: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V="1">
            <a:off x="3716338" y="4081463"/>
            <a:ext cx="492125" cy="3460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1" name="TextBox 88"/>
          <p:cNvSpPr txBox="1">
            <a:spLocks noChangeArrowheads="1"/>
          </p:cNvSpPr>
          <p:nvPr/>
        </p:nvSpPr>
        <p:spPr bwMode="auto">
          <a:xfrm>
            <a:off x="3378200" y="47926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21</a:t>
            </a:r>
          </a:p>
        </p:txBody>
      </p:sp>
      <p:cxnSp>
        <p:nvCxnSpPr>
          <p:cNvPr id="90" name="Straight Connector 89"/>
          <p:cNvCxnSpPr>
            <a:cxnSpLocks noChangeShapeType="1"/>
          </p:cNvCxnSpPr>
          <p:nvPr/>
        </p:nvCxnSpPr>
        <p:spPr bwMode="auto">
          <a:xfrm flipV="1">
            <a:off x="3741738" y="4960938"/>
            <a:ext cx="6953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3" name="TextBox 94"/>
          <p:cNvSpPr txBox="1">
            <a:spLocks noChangeArrowheads="1"/>
          </p:cNvSpPr>
          <p:nvPr/>
        </p:nvSpPr>
        <p:spPr bwMode="auto">
          <a:xfrm>
            <a:off x="3378200" y="49704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22</a:t>
            </a:r>
          </a:p>
        </p:txBody>
      </p:sp>
      <p:cxnSp>
        <p:nvCxnSpPr>
          <p:cNvPr id="96" name="Straight Connector 95"/>
          <p:cNvCxnSpPr>
            <a:cxnSpLocks noChangeShapeType="1"/>
          </p:cNvCxnSpPr>
          <p:nvPr/>
        </p:nvCxnSpPr>
        <p:spPr bwMode="auto">
          <a:xfrm flipV="1">
            <a:off x="3741738" y="5054600"/>
            <a:ext cx="601662" cy="87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5" name="TextBox 97"/>
          <p:cNvSpPr txBox="1">
            <a:spLocks noChangeArrowheads="1"/>
          </p:cNvSpPr>
          <p:nvPr/>
        </p:nvSpPr>
        <p:spPr bwMode="auto">
          <a:xfrm>
            <a:off x="3522663" y="53943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23</a:t>
            </a:r>
          </a:p>
        </p:txBody>
      </p:sp>
      <p:cxnSp>
        <p:nvCxnSpPr>
          <p:cNvPr id="99" name="Straight Connector 98"/>
          <p:cNvCxnSpPr>
            <a:cxnSpLocks noChangeShapeType="1"/>
          </p:cNvCxnSpPr>
          <p:nvPr/>
        </p:nvCxnSpPr>
        <p:spPr bwMode="auto">
          <a:xfrm flipV="1">
            <a:off x="3886200" y="5562600"/>
            <a:ext cx="541338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7" name="TextBox 102"/>
          <p:cNvSpPr txBox="1">
            <a:spLocks noChangeArrowheads="1"/>
          </p:cNvSpPr>
          <p:nvPr/>
        </p:nvSpPr>
        <p:spPr bwMode="auto">
          <a:xfrm>
            <a:off x="5080000" y="5254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25</a:t>
            </a:r>
          </a:p>
        </p:txBody>
      </p: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>
            <a:off x="4132263" y="676275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399" name="TextBox 105"/>
          <p:cNvSpPr txBox="1">
            <a:spLocks noChangeArrowheads="1"/>
          </p:cNvSpPr>
          <p:nvPr/>
        </p:nvSpPr>
        <p:spPr bwMode="auto">
          <a:xfrm>
            <a:off x="5080000" y="7207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26</a:t>
            </a:r>
          </a:p>
        </p:txBody>
      </p: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>
            <a:off x="4284663" y="874713"/>
            <a:ext cx="83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1" name="TextBox 109"/>
          <p:cNvSpPr txBox="1">
            <a:spLocks noChangeArrowheads="1"/>
          </p:cNvSpPr>
          <p:nvPr/>
        </p:nvSpPr>
        <p:spPr bwMode="auto">
          <a:xfrm>
            <a:off x="5613400" y="7969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27</a:t>
            </a:r>
          </a:p>
        </p:txBody>
      </p:sp>
      <p:cxnSp>
        <p:nvCxnSpPr>
          <p:cNvPr id="111" name="Straight Connector 110"/>
          <p:cNvCxnSpPr>
            <a:cxnSpLocks noChangeShapeType="1"/>
          </p:cNvCxnSpPr>
          <p:nvPr/>
        </p:nvCxnSpPr>
        <p:spPr bwMode="auto">
          <a:xfrm flipV="1">
            <a:off x="4411663" y="990600"/>
            <a:ext cx="1201737" cy="17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3" name="TextBox 112"/>
          <p:cNvSpPr txBox="1">
            <a:spLocks noChangeArrowheads="1"/>
          </p:cNvSpPr>
          <p:nvPr/>
        </p:nvSpPr>
        <p:spPr bwMode="auto">
          <a:xfrm>
            <a:off x="5613400" y="9652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28</a:t>
            </a:r>
          </a:p>
        </p:txBody>
      </p:sp>
      <p:cxnSp>
        <p:nvCxnSpPr>
          <p:cNvPr id="114" name="Straight Connector 113"/>
          <p:cNvCxnSpPr>
            <a:cxnSpLocks noChangeShapeType="1"/>
            <a:endCxn id="57403" idx="1"/>
          </p:cNvCxnSpPr>
          <p:nvPr/>
        </p:nvCxnSpPr>
        <p:spPr bwMode="auto">
          <a:xfrm flipV="1">
            <a:off x="4529138" y="1119188"/>
            <a:ext cx="1084262" cy="682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5" name="TextBox 115"/>
          <p:cNvSpPr txBox="1">
            <a:spLocks noChangeArrowheads="1"/>
          </p:cNvSpPr>
          <p:nvPr/>
        </p:nvSpPr>
        <p:spPr bwMode="auto">
          <a:xfrm>
            <a:off x="5613400" y="11430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29</a:t>
            </a:r>
          </a:p>
        </p:txBody>
      </p:sp>
      <p:cxnSp>
        <p:nvCxnSpPr>
          <p:cNvPr id="117" name="Straight Connector 116"/>
          <p:cNvCxnSpPr>
            <a:cxnSpLocks noChangeShapeType="1"/>
            <a:endCxn id="57405" idx="1"/>
          </p:cNvCxnSpPr>
          <p:nvPr/>
        </p:nvCxnSpPr>
        <p:spPr bwMode="auto">
          <a:xfrm flipV="1">
            <a:off x="4614863" y="1296988"/>
            <a:ext cx="998537" cy="158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7" name="TextBox 119"/>
          <p:cNvSpPr txBox="1">
            <a:spLocks noChangeArrowheads="1"/>
          </p:cNvSpPr>
          <p:nvPr/>
        </p:nvSpPr>
        <p:spPr bwMode="auto">
          <a:xfrm>
            <a:off x="5613400" y="13303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30</a:t>
            </a:r>
          </a:p>
        </p:txBody>
      </p:sp>
      <p:cxnSp>
        <p:nvCxnSpPr>
          <p:cNvPr id="121" name="Straight Connector 120"/>
          <p:cNvCxnSpPr>
            <a:cxnSpLocks noChangeShapeType="1"/>
            <a:endCxn id="57407" idx="1"/>
          </p:cNvCxnSpPr>
          <p:nvPr/>
        </p:nvCxnSpPr>
        <p:spPr bwMode="auto">
          <a:xfrm>
            <a:off x="4783138" y="1363663"/>
            <a:ext cx="830262" cy="1206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09" name="TextBox 127"/>
          <p:cNvSpPr txBox="1">
            <a:spLocks noChangeArrowheads="1"/>
          </p:cNvSpPr>
          <p:nvPr/>
        </p:nvSpPr>
        <p:spPr bwMode="auto">
          <a:xfrm>
            <a:off x="6189663" y="1473200"/>
            <a:ext cx="930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31</a:t>
            </a:r>
          </a:p>
        </p:txBody>
      </p:sp>
      <p:cxnSp>
        <p:nvCxnSpPr>
          <p:cNvPr id="129" name="Straight Connector 128"/>
          <p:cNvCxnSpPr>
            <a:cxnSpLocks noChangeShapeType="1"/>
          </p:cNvCxnSpPr>
          <p:nvPr/>
        </p:nvCxnSpPr>
        <p:spPr bwMode="auto">
          <a:xfrm>
            <a:off x="5240338" y="1625600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1" name="TextBox 129"/>
          <p:cNvSpPr txBox="1">
            <a:spLocks noChangeArrowheads="1"/>
          </p:cNvSpPr>
          <p:nvPr/>
        </p:nvSpPr>
        <p:spPr bwMode="auto">
          <a:xfrm>
            <a:off x="6197600" y="16859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32</a:t>
            </a:r>
          </a:p>
        </p:txBody>
      </p:sp>
      <p:cxnSp>
        <p:nvCxnSpPr>
          <p:cNvPr id="131" name="Straight Connector 130"/>
          <p:cNvCxnSpPr>
            <a:cxnSpLocks noChangeShapeType="1"/>
          </p:cNvCxnSpPr>
          <p:nvPr/>
        </p:nvCxnSpPr>
        <p:spPr bwMode="auto">
          <a:xfrm>
            <a:off x="4757738" y="1752600"/>
            <a:ext cx="1482725" cy="857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3" name="TextBox 133"/>
          <p:cNvSpPr txBox="1">
            <a:spLocks noChangeArrowheads="1"/>
          </p:cNvSpPr>
          <p:nvPr/>
        </p:nvSpPr>
        <p:spPr bwMode="auto">
          <a:xfrm>
            <a:off x="6197600" y="18970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33</a:t>
            </a:r>
          </a:p>
        </p:txBody>
      </p:sp>
      <p:cxnSp>
        <p:nvCxnSpPr>
          <p:cNvPr id="135" name="Straight Connector 134"/>
          <p:cNvCxnSpPr>
            <a:cxnSpLocks noChangeShapeType="1"/>
          </p:cNvCxnSpPr>
          <p:nvPr/>
        </p:nvCxnSpPr>
        <p:spPr bwMode="auto">
          <a:xfrm>
            <a:off x="5249863" y="2047875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5" name="TextBox 135"/>
          <p:cNvSpPr txBox="1">
            <a:spLocks noChangeArrowheads="1"/>
          </p:cNvSpPr>
          <p:nvPr/>
        </p:nvSpPr>
        <p:spPr bwMode="auto">
          <a:xfrm>
            <a:off x="6197600" y="2100263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34</a:t>
            </a:r>
          </a:p>
        </p:txBody>
      </p:sp>
      <p:cxnSp>
        <p:nvCxnSpPr>
          <p:cNvPr id="137" name="Straight Connector 136"/>
          <p:cNvCxnSpPr>
            <a:cxnSpLocks noChangeShapeType="1"/>
          </p:cNvCxnSpPr>
          <p:nvPr/>
        </p:nvCxnSpPr>
        <p:spPr bwMode="auto">
          <a:xfrm>
            <a:off x="5122863" y="2108200"/>
            <a:ext cx="1117600" cy="1444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7" name="TextBox 138"/>
          <p:cNvSpPr txBox="1">
            <a:spLocks noChangeArrowheads="1"/>
          </p:cNvSpPr>
          <p:nvPr/>
        </p:nvSpPr>
        <p:spPr bwMode="auto">
          <a:xfrm>
            <a:off x="6197600" y="22955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35</a:t>
            </a:r>
          </a:p>
        </p:txBody>
      </p:sp>
      <p:cxnSp>
        <p:nvCxnSpPr>
          <p:cNvPr id="140" name="Straight Connector 139"/>
          <p:cNvCxnSpPr>
            <a:cxnSpLocks noChangeShapeType="1"/>
          </p:cNvCxnSpPr>
          <p:nvPr/>
        </p:nvCxnSpPr>
        <p:spPr bwMode="auto">
          <a:xfrm>
            <a:off x="5037138" y="2293938"/>
            <a:ext cx="1203325" cy="1539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19" name="TextBox 141"/>
          <p:cNvSpPr txBox="1">
            <a:spLocks noChangeArrowheads="1"/>
          </p:cNvSpPr>
          <p:nvPr/>
        </p:nvSpPr>
        <p:spPr bwMode="auto">
          <a:xfrm>
            <a:off x="6553200" y="2498725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36</a:t>
            </a:r>
          </a:p>
        </p:txBody>
      </p:sp>
      <p:cxnSp>
        <p:nvCxnSpPr>
          <p:cNvPr id="143" name="Straight Connector 142"/>
          <p:cNvCxnSpPr>
            <a:cxnSpLocks noChangeShapeType="1"/>
          </p:cNvCxnSpPr>
          <p:nvPr/>
        </p:nvCxnSpPr>
        <p:spPr bwMode="auto">
          <a:xfrm>
            <a:off x="5435600" y="2557463"/>
            <a:ext cx="1160463" cy="93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1" name="TextBox 144"/>
          <p:cNvSpPr txBox="1">
            <a:spLocks noChangeArrowheads="1"/>
          </p:cNvSpPr>
          <p:nvPr/>
        </p:nvSpPr>
        <p:spPr bwMode="auto">
          <a:xfrm>
            <a:off x="6553200" y="26924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37</a:t>
            </a:r>
          </a:p>
        </p:txBody>
      </p:sp>
      <p:cxnSp>
        <p:nvCxnSpPr>
          <p:cNvPr id="146" name="Straight Connector 145"/>
          <p:cNvCxnSpPr>
            <a:cxnSpLocks noChangeShapeType="1"/>
          </p:cNvCxnSpPr>
          <p:nvPr/>
        </p:nvCxnSpPr>
        <p:spPr bwMode="auto">
          <a:xfrm>
            <a:off x="5384800" y="2659063"/>
            <a:ext cx="1211263" cy="187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3" name="TextBox 147"/>
          <p:cNvSpPr txBox="1">
            <a:spLocks noChangeArrowheads="1"/>
          </p:cNvSpPr>
          <p:nvPr/>
        </p:nvSpPr>
        <p:spPr bwMode="auto">
          <a:xfrm>
            <a:off x="6553200" y="28702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38</a:t>
            </a:r>
          </a:p>
        </p:txBody>
      </p:sp>
      <p:cxnSp>
        <p:nvCxnSpPr>
          <p:cNvPr id="149" name="Straight Connector 148"/>
          <p:cNvCxnSpPr>
            <a:cxnSpLocks noChangeShapeType="1"/>
          </p:cNvCxnSpPr>
          <p:nvPr/>
        </p:nvCxnSpPr>
        <p:spPr bwMode="auto">
          <a:xfrm>
            <a:off x="5326063" y="2768600"/>
            <a:ext cx="1219200" cy="255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5" name="TextBox 150"/>
          <p:cNvSpPr txBox="1">
            <a:spLocks noChangeArrowheads="1"/>
          </p:cNvSpPr>
          <p:nvPr/>
        </p:nvSpPr>
        <p:spPr bwMode="auto">
          <a:xfrm>
            <a:off x="6553200" y="3048000"/>
            <a:ext cx="931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39</a:t>
            </a:r>
          </a:p>
        </p:txBody>
      </p:sp>
      <p:cxnSp>
        <p:nvCxnSpPr>
          <p:cNvPr id="152" name="Straight Connector 151"/>
          <p:cNvCxnSpPr>
            <a:cxnSpLocks noChangeShapeType="1"/>
          </p:cNvCxnSpPr>
          <p:nvPr/>
        </p:nvCxnSpPr>
        <p:spPr bwMode="auto">
          <a:xfrm>
            <a:off x="5265738" y="2801938"/>
            <a:ext cx="1330325" cy="4000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7" name="TextBox 153"/>
          <p:cNvSpPr txBox="1">
            <a:spLocks noChangeArrowheads="1"/>
          </p:cNvSpPr>
          <p:nvPr/>
        </p:nvSpPr>
        <p:spPr bwMode="auto">
          <a:xfrm>
            <a:off x="6078538" y="3294063"/>
            <a:ext cx="93186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Abductor</a:t>
            </a:r>
          </a:p>
          <a:p>
            <a:r>
              <a:rPr lang="en-US" sz="1400"/>
              <a:t>pollicis</a:t>
            </a:r>
          </a:p>
          <a:p>
            <a:r>
              <a:rPr lang="en-US" sz="1400"/>
              <a:t>longus</a:t>
            </a:r>
          </a:p>
        </p:txBody>
      </p:sp>
      <p:cxnSp>
        <p:nvCxnSpPr>
          <p:cNvPr id="155" name="Straight Connector 154"/>
          <p:cNvCxnSpPr>
            <a:cxnSpLocks noChangeShapeType="1"/>
          </p:cNvCxnSpPr>
          <p:nvPr/>
        </p:nvCxnSpPr>
        <p:spPr bwMode="auto">
          <a:xfrm>
            <a:off x="5562600" y="3073400"/>
            <a:ext cx="558800" cy="37306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29" name="TextBox 158"/>
          <p:cNvSpPr txBox="1">
            <a:spLocks noChangeArrowheads="1"/>
          </p:cNvSpPr>
          <p:nvPr/>
        </p:nvSpPr>
        <p:spPr bwMode="auto">
          <a:xfrm>
            <a:off x="5630863" y="43434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Patellar ligament</a:t>
            </a:r>
          </a:p>
        </p:txBody>
      </p:sp>
      <p:cxnSp>
        <p:nvCxnSpPr>
          <p:cNvPr id="160" name="Straight Connector 159"/>
          <p:cNvCxnSpPr>
            <a:cxnSpLocks noChangeShapeType="1"/>
          </p:cNvCxnSpPr>
          <p:nvPr/>
        </p:nvCxnSpPr>
        <p:spPr bwMode="auto">
          <a:xfrm>
            <a:off x="4995863" y="4535488"/>
            <a:ext cx="676275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1" name="TextBox 160"/>
          <p:cNvSpPr txBox="1">
            <a:spLocks noChangeArrowheads="1"/>
          </p:cNvSpPr>
          <p:nvPr/>
        </p:nvSpPr>
        <p:spPr bwMode="auto">
          <a:xfrm>
            <a:off x="5630863" y="45640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40</a:t>
            </a:r>
          </a:p>
        </p:txBody>
      </p:sp>
      <p:cxnSp>
        <p:nvCxnSpPr>
          <p:cNvPr id="162" name="Straight Connector 161"/>
          <p:cNvCxnSpPr>
            <a:cxnSpLocks noChangeShapeType="1"/>
          </p:cNvCxnSpPr>
          <p:nvPr/>
        </p:nvCxnSpPr>
        <p:spPr bwMode="auto">
          <a:xfrm>
            <a:off x="5087938" y="4757738"/>
            <a:ext cx="584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3" name="TextBox 163"/>
          <p:cNvSpPr txBox="1">
            <a:spLocks noChangeArrowheads="1"/>
          </p:cNvSpPr>
          <p:nvPr/>
        </p:nvSpPr>
        <p:spPr bwMode="auto">
          <a:xfrm>
            <a:off x="5630863" y="47418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41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>
            <a:off x="5240338" y="4937125"/>
            <a:ext cx="4318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5" name="TextBox 167"/>
          <p:cNvSpPr txBox="1">
            <a:spLocks noChangeArrowheads="1"/>
          </p:cNvSpPr>
          <p:nvPr/>
        </p:nvSpPr>
        <p:spPr bwMode="auto">
          <a:xfrm>
            <a:off x="5630863" y="49371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Tibia</a:t>
            </a:r>
          </a:p>
        </p:txBody>
      </p:sp>
      <p:cxnSp>
        <p:nvCxnSpPr>
          <p:cNvPr id="169" name="Straight Connector 168"/>
          <p:cNvCxnSpPr>
            <a:cxnSpLocks noChangeShapeType="1"/>
          </p:cNvCxnSpPr>
          <p:nvPr/>
        </p:nvCxnSpPr>
        <p:spPr bwMode="auto">
          <a:xfrm>
            <a:off x="5080000" y="5133975"/>
            <a:ext cx="5921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437" name="TextBox 170"/>
          <p:cNvSpPr txBox="1">
            <a:spLocks noChangeArrowheads="1"/>
          </p:cNvSpPr>
          <p:nvPr/>
        </p:nvSpPr>
        <p:spPr bwMode="auto">
          <a:xfrm>
            <a:off x="5918200" y="6011863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Calcaneal</a:t>
            </a:r>
          </a:p>
          <a:p>
            <a:r>
              <a:rPr lang="en-US" sz="1400"/>
              <a:t>(Achilles) tendon</a:t>
            </a:r>
          </a:p>
        </p:txBody>
      </p:sp>
      <p:cxnSp>
        <p:nvCxnSpPr>
          <p:cNvPr id="57438" name="Elbow Connector 176"/>
          <p:cNvCxnSpPr>
            <a:cxnSpLocks noChangeShapeType="1"/>
            <a:stCxn id="57437" idx="1"/>
          </p:cNvCxnSpPr>
          <p:nvPr/>
        </p:nvCxnSpPr>
        <p:spPr bwMode="auto">
          <a:xfrm rot="10800000">
            <a:off x="4487863" y="5613400"/>
            <a:ext cx="1430337" cy="660400"/>
          </a:xfrm>
          <a:prstGeom prst="bentConnector3">
            <a:avLst>
              <a:gd name="adj1" fmla="val 75444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12676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lmap4e_fig_14_09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92100"/>
            <a:ext cx="461962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35"/>
          <p:cNvSpPr txBox="1">
            <a:spLocks noChangeArrowheads="1"/>
          </p:cNvSpPr>
          <p:nvPr/>
        </p:nvSpPr>
        <p:spPr bwMode="auto">
          <a:xfrm>
            <a:off x="3233738" y="6019800"/>
            <a:ext cx="2676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(b) Posterior view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3429000" y="533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42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3792538" y="703263"/>
            <a:ext cx="6953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5283200" y="2635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53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94263" y="458788"/>
            <a:ext cx="431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429000" y="7715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43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792538" y="939800"/>
            <a:ext cx="6350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3429000" y="10509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44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817938" y="1219200"/>
            <a:ext cx="6096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9" name="TextBox 11"/>
          <p:cNvSpPr txBox="1">
            <a:spLocks noChangeArrowheads="1"/>
          </p:cNvSpPr>
          <p:nvPr/>
        </p:nvSpPr>
        <p:spPr bwMode="auto">
          <a:xfrm>
            <a:off x="2887663" y="13636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45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251200" y="1535113"/>
            <a:ext cx="7874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1" name="TextBox 13"/>
          <p:cNvSpPr txBox="1">
            <a:spLocks noChangeArrowheads="1"/>
          </p:cNvSpPr>
          <p:nvPr/>
        </p:nvSpPr>
        <p:spPr bwMode="auto">
          <a:xfrm>
            <a:off x="2692400" y="18637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46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055938" y="2035175"/>
            <a:ext cx="974725" cy="123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3" name="TextBox 15"/>
          <p:cNvSpPr txBox="1">
            <a:spLocks noChangeArrowheads="1"/>
          </p:cNvSpPr>
          <p:nvPr/>
        </p:nvSpPr>
        <p:spPr bwMode="auto">
          <a:xfrm>
            <a:off x="2692400" y="20748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47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055938" y="2246313"/>
            <a:ext cx="652462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5" name="TextBox 17"/>
          <p:cNvSpPr txBox="1">
            <a:spLocks noChangeArrowheads="1"/>
          </p:cNvSpPr>
          <p:nvPr/>
        </p:nvSpPr>
        <p:spPr bwMode="auto">
          <a:xfrm>
            <a:off x="2608263" y="2524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48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971800" y="2703513"/>
            <a:ext cx="711200" cy="31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7" name="TextBox 19"/>
          <p:cNvSpPr txBox="1">
            <a:spLocks noChangeArrowheads="1"/>
          </p:cNvSpPr>
          <p:nvPr/>
        </p:nvSpPr>
        <p:spPr bwMode="auto">
          <a:xfrm>
            <a:off x="2608263" y="27098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49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971800" y="2881313"/>
            <a:ext cx="83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9" name="TextBox 21"/>
          <p:cNvSpPr txBox="1">
            <a:spLocks noChangeArrowheads="1"/>
          </p:cNvSpPr>
          <p:nvPr/>
        </p:nvSpPr>
        <p:spPr bwMode="auto">
          <a:xfrm>
            <a:off x="439738" y="2836863"/>
            <a:ext cx="227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Abductor pollicis longus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362200" y="3025775"/>
            <a:ext cx="11684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1" name="TextBox 24"/>
          <p:cNvSpPr txBox="1">
            <a:spLocks noChangeArrowheads="1"/>
          </p:cNvSpPr>
          <p:nvPr/>
        </p:nvSpPr>
        <p:spPr bwMode="auto">
          <a:xfrm>
            <a:off x="439738" y="3251200"/>
            <a:ext cx="227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Extensor pollicis brevis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2268538" y="3081338"/>
            <a:ext cx="1279525" cy="347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3" name="TextBox 29"/>
          <p:cNvSpPr txBox="1">
            <a:spLocks noChangeArrowheads="1"/>
          </p:cNvSpPr>
          <p:nvPr/>
        </p:nvSpPr>
        <p:spPr bwMode="auto">
          <a:xfrm>
            <a:off x="3040063" y="41576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50</a:t>
            </a:r>
          </a:p>
        </p:txBody>
      </p:sp>
      <p:sp>
        <p:nvSpPr>
          <p:cNvPr id="58394" name="TextBox 31"/>
          <p:cNvSpPr txBox="1">
            <a:spLocks noChangeArrowheads="1"/>
          </p:cNvSpPr>
          <p:nvPr/>
        </p:nvSpPr>
        <p:spPr bwMode="auto">
          <a:xfrm>
            <a:off x="2878138" y="4622800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51</a:t>
            </a:r>
          </a:p>
        </p:txBody>
      </p:sp>
      <p:sp>
        <p:nvSpPr>
          <p:cNvPr id="58395" name="TextBox 33"/>
          <p:cNvSpPr txBox="1">
            <a:spLocks noChangeArrowheads="1"/>
          </p:cNvSpPr>
          <p:nvPr/>
        </p:nvSpPr>
        <p:spPr bwMode="auto">
          <a:xfrm>
            <a:off x="2878138" y="5326063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52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3243263" y="5537200"/>
            <a:ext cx="693737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3360738" y="4335463"/>
            <a:ext cx="838200" cy="152400"/>
          </a:xfrm>
          <a:custGeom>
            <a:avLst/>
            <a:gdLst>
              <a:gd name="T0" fmla="*/ 753533 w 838200"/>
              <a:gd name="T1" fmla="*/ 50800 h 152400"/>
              <a:gd name="T2" fmla="*/ 0 w 838200"/>
              <a:gd name="T3" fmla="*/ 0 h 152400"/>
              <a:gd name="T4" fmla="*/ 838200 w 838200"/>
              <a:gd name="T5" fmla="*/ 152400 h 152400"/>
              <a:gd name="T6" fmla="*/ 0 60000 65536"/>
              <a:gd name="T7" fmla="*/ 0 60000 65536"/>
              <a:gd name="T8" fmla="*/ 0 60000 65536"/>
              <a:gd name="T9" fmla="*/ 0 w 838200"/>
              <a:gd name="T10" fmla="*/ 0 h 152400"/>
              <a:gd name="T11" fmla="*/ 838200 w 838200"/>
              <a:gd name="T12" fmla="*/ 152400 h 15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200" h="152400">
                <a:moveTo>
                  <a:pt x="753533" y="50800"/>
                </a:moveTo>
                <a:lnTo>
                  <a:pt x="0" y="0"/>
                </a:lnTo>
                <a:lnTo>
                  <a:pt x="838200" y="1524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6"/>
          <p:cNvSpPr>
            <a:spLocks noChangeArrowheads="1"/>
          </p:cNvSpPr>
          <p:nvPr/>
        </p:nvSpPr>
        <p:spPr bwMode="auto">
          <a:xfrm>
            <a:off x="3175000" y="4808538"/>
            <a:ext cx="1058863" cy="127000"/>
          </a:xfrm>
          <a:custGeom>
            <a:avLst/>
            <a:gdLst>
              <a:gd name="T0" fmla="*/ 703437 w 1058333"/>
              <a:gd name="T1" fmla="*/ 0 h 127000"/>
              <a:gd name="T2" fmla="*/ 0 w 1058333"/>
              <a:gd name="T3" fmla="*/ 0 h 127000"/>
              <a:gd name="T4" fmla="*/ 1059393 w 1058333"/>
              <a:gd name="T5" fmla="*/ 127000 h 127000"/>
              <a:gd name="T6" fmla="*/ 0 60000 65536"/>
              <a:gd name="T7" fmla="*/ 0 60000 65536"/>
              <a:gd name="T8" fmla="*/ 0 60000 65536"/>
              <a:gd name="T9" fmla="*/ 0 w 1058333"/>
              <a:gd name="T10" fmla="*/ 0 h 127000"/>
              <a:gd name="T11" fmla="*/ 1058333 w 1058333"/>
              <a:gd name="T12" fmla="*/ 127000 h 127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333" h="127000">
                <a:moveTo>
                  <a:pt x="702733" y="0"/>
                </a:moveTo>
                <a:lnTo>
                  <a:pt x="0" y="0"/>
                </a:lnTo>
                <a:lnTo>
                  <a:pt x="1058333" y="1270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99" name="TextBox 37"/>
          <p:cNvSpPr txBox="1">
            <a:spLocks noChangeArrowheads="1"/>
          </p:cNvSpPr>
          <p:nvPr/>
        </p:nvSpPr>
        <p:spPr bwMode="auto">
          <a:xfrm>
            <a:off x="5275263" y="4746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54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800600" y="638175"/>
            <a:ext cx="5159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1" name="TextBox 39"/>
          <p:cNvSpPr txBox="1">
            <a:spLocks noChangeArrowheads="1"/>
          </p:cNvSpPr>
          <p:nvPr/>
        </p:nvSpPr>
        <p:spPr bwMode="auto">
          <a:xfrm>
            <a:off x="5275263" y="6699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55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4884738" y="865188"/>
            <a:ext cx="431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3" name="TextBox 41"/>
          <p:cNvSpPr txBox="1">
            <a:spLocks noChangeArrowheads="1"/>
          </p:cNvSpPr>
          <p:nvPr/>
        </p:nvSpPr>
        <p:spPr bwMode="auto">
          <a:xfrm>
            <a:off x="5283200" y="8636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56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4894263" y="1058863"/>
            <a:ext cx="431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5" name="TextBox 43"/>
          <p:cNvSpPr txBox="1">
            <a:spLocks noChangeArrowheads="1"/>
          </p:cNvSpPr>
          <p:nvPr/>
        </p:nvSpPr>
        <p:spPr bwMode="auto">
          <a:xfrm>
            <a:off x="6037263" y="13716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57</a:t>
            </a:r>
          </a:p>
        </p:txBody>
      </p:sp>
      <p:cxnSp>
        <p:nvCxnSpPr>
          <p:cNvPr id="45" name="Straight Connector 44"/>
          <p:cNvCxnSpPr>
            <a:cxnSpLocks noChangeShapeType="1"/>
            <a:endCxn id="58405" idx="1"/>
          </p:cNvCxnSpPr>
          <p:nvPr/>
        </p:nvCxnSpPr>
        <p:spPr bwMode="auto">
          <a:xfrm flipV="1">
            <a:off x="4935538" y="1525588"/>
            <a:ext cx="1101725" cy="187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7" name="TextBox 46"/>
          <p:cNvSpPr txBox="1">
            <a:spLocks noChangeArrowheads="1"/>
          </p:cNvSpPr>
          <p:nvPr/>
        </p:nvSpPr>
        <p:spPr bwMode="auto">
          <a:xfrm>
            <a:off x="6037263" y="15589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58</a:t>
            </a:r>
          </a:p>
        </p:txBody>
      </p:sp>
      <p:cxnSp>
        <p:nvCxnSpPr>
          <p:cNvPr id="48" name="Straight Connector 47"/>
          <p:cNvCxnSpPr>
            <a:cxnSpLocks noChangeShapeType="1"/>
            <a:endCxn id="58407" idx="1"/>
          </p:cNvCxnSpPr>
          <p:nvPr/>
        </p:nvCxnSpPr>
        <p:spPr bwMode="auto">
          <a:xfrm flipV="1">
            <a:off x="5054600" y="1712913"/>
            <a:ext cx="982663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9" name="TextBox 51"/>
          <p:cNvSpPr txBox="1">
            <a:spLocks noChangeArrowheads="1"/>
          </p:cNvSpPr>
          <p:nvPr/>
        </p:nvSpPr>
        <p:spPr bwMode="auto">
          <a:xfrm>
            <a:off x="6037263" y="17272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59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5130800" y="1882775"/>
            <a:ext cx="8810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1" name="TextBox 55"/>
          <p:cNvSpPr txBox="1">
            <a:spLocks noChangeArrowheads="1"/>
          </p:cNvSpPr>
          <p:nvPr/>
        </p:nvSpPr>
        <p:spPr bwMode="auto">
          <a:xfrm>
            <a:off x="6037263" y="19050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60</a:t>
            </a:r>
          </a:p>
        </p:txBody>
      </p: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4970463" y="2070100"/>
            <a:ext cx="10318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3" name="TextBox 59"/>
          <p:cNvSpPr txBox="1">
            <a:spLocks noChangeArrowheads="1"/>
          </p:cNvSpPr>
          <p:nvPr/>
        </p:nvSpPr>
        <p:spPr bwMode="auto">
          <a:xfrm>
            <a:off x="6400800" y="23034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61</a:t>
            </a:r>
          </a:p>
        </p:txBody>
      </p: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>
            <a:off x="5021263" y="2462213"/>
            <a:ext cx="135413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5" name="TextBox 62"/>
          <p:cNvSpPr txBox="1">
            <a:spLocks noChangeArrowheads="1"/>
          </p:cNvSpPr>
          <p:nvPr/>
        </p:nvSpPr>
        <p:spPr bwMode="auto">
          <a:xfrm>
            <a:off x="6400800" y="24733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62</a:t>
            </a: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5003800" y="2632075"/>
            <a:ext cx="1371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7" name="TextBox 66"/>
          <p:cNvSpPr txBox="1">
            <a:spLocks noChangeArrowheads="1"/>
          </p:cNvSpPr>
          <p:nvPr/>
        </p:nvSpPr>
        <p:spPr bwMode="auto">
          <a:xfrm>
            <a:off x="6400800" y="26511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63</a:t>
            </a:r>
          </a:p>
        </p:txBody>
      </p: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5554663" y="2725738"/>
            <a:ext cx="812800" cy="904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9" name="TextBox 69"/>
          <p:cNvSpPr txBox="1">
            <a:spLocks noChangeArrowheads="1"/>
          </p:cNvSpPr>
          <p:nvPr/>
        </p:nvSpPr>
        <p:spPr bwMode="auto">
          <a:xfrm>
            <a:off x="6400800" y="28194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64</a:t>
            </a:r>
          </a:p>
        </p:txBody>
      </p: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5672138" y="2870200"/>
            <a:ext cx="695325" cy="1158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1" name="TextBox 72"/>
          <p:cNvSpPr txBox="1">
            <a:spLocks noChangeArrowheads="1"/>
          </p:cNvSpPr>
          <p:nvPr/>
        </p:nvSpPr>
        <p:spPr bwMode="auto">
          <a:xfrm>
            <a:off x="6400800" y="29972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65</a:t>
            </a:r>
          </a:p>
        </p:txBody>
      </p:sp>
      <p:cxnSp>
        <p:nvCxnSpPr>
          <p:cNvPr id="74" name="Straight Connector 73"/>
          <p:cNvCxnSpPr>
            <a:cxnSpLocks noChangeShapeType="1"/>
          </p:cNvCxnSpPr>
          <p:nvPr/>
        </p:nvCxnSpPr>
        <p:spPr bwMode="auto">
          <a:xfrm>
            <a:off x="5199063" y="2895600"/>
            <a:ext cx="1168400" cy="268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3" name="TextBox 75"/>
          <p:cNvSpPr txBox="1">
            <a:spLocks noChangeArrowheads="1"/>
          </p:cNvSpPr>
          <p:nvPr/>
        </p:nvSpPr>
        <p:spPr bwMode="auto">
          <a:xfrm>
            <a:off x="6400800" y="31845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66</a:t>
            </a:r>
          </a:p>
        </p:txBody>
      </p: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4945063" y="3081338"/>
            <a:ext cx="1422400" cy="2682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5" name="TextBox 79"/>
          <p:cNvSpPr txBox="1">
            <a:spLocks noChangeArrowheads="1"/>
          </p:cNvSpPr>
          <p:nvPr/>
        </p:nvSpPr>
        <p:spPr bwMode="auto">
          <a:xfrm>
            <a:off x="6400800" y="34290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67</a:t>
            </a: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>
            <a:off x="5164138" y="3595688"/>
            <a:ext cx="1203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7" name="TextBox 84"/>
          <p:cNvSpPr txBox="1">
            <a:spLocks noChangeArrowheads="1"/>
          </p:cNvSpPr>
          <p:nvPr/>
        </p:nvSpPr>
        <p:spPr bwMode="auto">
          <a:xfrm>
            <a:off x="5392738" y="37433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68</a:t>
            </a: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>
            <a:off x="4724400" y="3370263"/>
            <a:ext cx="693738" cy="5381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9" name="TextBox 87"/>
          <p:cNvSpPr txBox="1">
            <a:spLocks noChangeArrowheads="1"/>
          </p:cNvSpPr>
          <p:nvPr/>
        </p:nvSpPr>
        <p:spPr bwMode="auto">
          <a:xfrm>
            <a:off x="5392738" y="39211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69</a:t>
            </a:r>
          </a:p>
        </p:txBody>
      </p: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>
            <a:off x="4757738" y="3471863"/>
            <a:ext cx="677862" cy="573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1" name="TextBox 91"/>
          <p:cNvSpPr txBox="1">
            <a:spLocks noChangeArrowheads="1"/>
          </p:cNvSpPr>
          <p:nvPr/>
        </p:nvSpPr>
        <p:spPr bwMode="auto">
          <a:xfrm>
            <a:off x="5402263" y="40894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70</a:t>
            </a:r>
          </a:p>
        </p:txBody>
      </p:sp>
      <p:cxnSp>
        <p:nvCxnSpPr>
          <p:cNvPr id="93" name="Straight Connector 92"/>
          <p:cNvCxnSpPr>
            <a:cxnSpLocks noChangeShapeType="1"/>
          </p:cNvCxnSpPr>
          <p:nvPr/>
        </p:nvCxnSpPr>
        <p:spPr bwMode="auto">
          <a:xfrm>
            <a:off x="4818063" y="3675063"/>
            <a:ext cx="625475" cy="5381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3" name="TextBox 102"/>
          <p:cNvSpPr txBox="1">
            <a:spLocks noChangeArrowheads="1"/>
          </p:cNvSpPr>
          <p:nvPr/>
        </p:nvSpPr>
        <p:spPr bwMode="auto">
          <a:xfrm>
            <a:off x="5402263" y="42592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71</a:t>
            </a:r>
          </a:p>
        </p:txBody>
      </p: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 rot="16200000" flipH="1">
            <a:off x="4949825" y="3889376"/>
            <a:ext cx="504825" cy="48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5" name="TextBox 105"/>
          <p:cNvSpPr txBox="1">
            <a:spLocks noChangeArrowheads="1"/>
          </p:cNvSpPr>
          <p:nvPr/>
        </p:nvSpPr>
        <p:spPr bwMode="auto">
          <a:xfrm>
            <a:off x="4368800" y="4216400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72</a:t>
            </a:r>
          </a:p>
        </p:txBody>
      </p: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 rot="5400000">
            <a:off x="4525963" y="4025900"/>
            <a:ext cx="304800" cy="17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7" name="TextBox 111"/>
          <p:cNvSpPr txBox="1">
            <a:spLocks noChangeArrowheads="1"/>
          </p:cNvSpPr>
          <p:nvPr/>
        </p:nvSpPr>
        <p:spPr bwMode="auto">
          <a:xfrm>
            <a:off x="5842000" y="47085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73</a:t>
            </a:r>
          </a:p>
        </p:txBody>
      </p:sp>
      <p:cxnSp>
        <p:nvCxnSpPr>
          <p:cNvPr id="113" name="Straight Connector 112"/>
          <p:cNvCxnSpPr>
            <a:cxnSpLocks noChangeShapeType="1"/>
          </p:cNvCxnSpPr>
          <p:nvPr/>
        </p:nvCxnSpPr>
        <p:spPr bwMode="auto">
          <a:xfrm>
            <a:off x="5046663" y="4873625"/>
            <a:ext cx="762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9" name="TextBox 113"/>
          <p:cNvSpPr txBox="1">
            <a:spLocks noChangeArrowheads="1"/>
          </p:cNvSpPr>
          <p:nvPr/>
        </p:nvSpPr>
        <p:spPr bwMode="auto">
          <a:xfrm>
            <a:off x="5842000" y="48942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74</a:t>
            </a:r>
          </a:p>
        </p:txBody>
      </p: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>
            <a:off x="4902200" y="5060950"/>
            <a:ext cx="9064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41" name="TextBox 115"/>
          <p:cNvSpPr txBox="1">
            <a:spLocks noChangeArrowheads="1"/>
          </p:cNvSpPr>
          <p:nvPr/>
        </p:nvSpPr>
        <p:spPr bwMode="auto">
          <a:xfrm>
            <a:off x="5842000" y="5140325"/>
            <a:ext cx="2065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Flexor hallucis longus</a:t>
            </a:r>
          </a:p>
        </p:txBody>
      </p:sp>
      <p:cxnSp>
        <p:nvCxnSpPr>
          <p:cNvPr id="117" name="Straight Connector 116"/>
          <p:cNvCxnSpPr>
            <a:cxnSpLocks noChangeShapeType="1"/>
          </p:cNvCxnSpPr>
          <p:nvPr/>
        </p:nvCxnSpPr>
        <p:spPr bwMode="auto">
          <a:xfrm>
            <a:off x="4792663" y="5307013"/>
            <a:ext cx="1016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43" name="TextBox 117"/>
          <p:cNvSpPr txBox="1">
            <a:spLocks noChangeArrowheads="1"/>
          </p:cNvSpPr>
          <p:nvPr/>
        </p:nvSpPr>
        <p:spPr bwMode="auto">
          <a:xfrm>
            <a:off x="5842000" y="5376863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Extensor digitorum longus</a:t>
            </a:r>
          </a:p>
        </p:txBody>
      </p:sp>
      <p:cxnSp>
        <p:nvCxnSpPr>
          <p:cNvPr id="119" name="Straight Connector 118"/>
          <p:cNvCxnSpPr>
            <a:cxnSpLocks noChangeShapeType="1"/>
          </p:cNvCxnSpPr>
          <p:nvPr/>
        </p:nvCxnSpPr>
        <p:spPr bwMode="auto">
          <a:xfrm>
            <a:off x="4818063" y="5543550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Freeform 126"/>
          <p:cNvSpPr>
            <a:spLocks noChangeArrowheads="1"/>
          </p:cNvSpPr>
          <p:nvPr/>
        </p:nvSpPr>
        <p:spPr bwMode="auto">
          <a:xfrm>
            <a:off x="3835400" y="1981200"/>
            <a:ext cx="195263" cy="160338"/>
          </a:xfrm>
          <a:custGeom>
            <a:avLst/>
            <a:gdLst>
              <a:gd name="T0" fmla="*/ 0 w 194733"/>
              <a:gd name="T1" fmla="*/ 0 h 160867"/>
              <a:gd name="T2" fmla="*/ 25538 w 194733"/>
              <a:gd name="T3" fmla="*/ 159811 h 160867"/>
              <a:gd name="T4" fmla="*/ 195794 w 194733"/>
              <a:gd name="T5" fmla="*/ 42055 h 160867"/>
              <a:gd name="T6" fmla="*/ 0 60000 65536"/>
              <a:gd name="T7" fmla="*/ 0 60000 65536"/>
              <a:gd name="T8" fmla="*/ 0 60000 65536"/>
              <a:gd name="T9" fmla="*/ 0 w 194733"/>
              <a:gd name="T10" fmla="*/ 0 h 160867"/>
              <a:gd name="T11" fmla="*/ 194733 w 194733"/>
              <a:gd name="T12" fmla="*/ 160867 h 1608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733" h="160867">
                <a:moveTo>
                  <a:pt x="0" y="0"/>
                </a:moveTo>
                <a:lnTo>
                  <a:pt x="25400" y="160867"/>
                </a:lnTo>
                <a:lnTo>
                  <a:pt x="194733" y="4233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54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allen2e_12_02_li</a:t>
            </a:r>
          </a:p>
        </p:txBody>
      </p:sp>
      <p:pic>
        <p:nvPicPr>
          <p:cNvPr id="4099" name="Picture 8" descr="allen2e_12_01_li"/>
          <p:cNvPicPr preferRelativeResize="0">
            <a:picLocks noGrp="1" noChangeAspect="1" noChangeArrowheads="1"/>
          </p:cNvPicPr>
          <p:nvPr>
            <p:ph sz="half" idx="2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24672" b="3531"/>
          <a:stretch>
            <a:fillRect/>
          </a:stretch>
        </p:blipFill>
        <p:spPr>
          <a:xfrm>
            <a:off x="152400" y="381000"/>
            <a:ext cx="6564313" cy="4648200"/>
          </a:xfrm>
          <a:noFill/>
        </p:spPr>
      </p:pic>
      <p:sp>
        <p:nvSpPr>
          <p:cNvPr id="4100" name="Text Box 11"/>
          <p:cNvSpPr txBox="1">
            <a:spLocks noChangeArrowheads="1"/>
          </p:cNvSpPr>
          <p:nvPr/>
        </p:nvSpPr>
        <p:spPr bwMode="auto">
          <a:xfrm>
            <a:off x="609600" y="762000"/>
            <a:ext cx="853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8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" descr="lmap4e_fig_14_09b_u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292100"/>
            <a:ext cx="4619625" cy="628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TextBox 35"/>
          <p:cNvSpPr txBox="1">
            <a:spLocks noChangeArrowheads="1"/>
          </p:cNvSpPr>
          <p:nvPr/>
        </p:nvSpPr>
        <p:spPr bwMode="auto">
          <a:xfrm>
            <a:off x="3233738" y="6019800"/>
            <a:ext cx="2676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/>
            <a:r>
              <a:rPr lang="en-US" sz="1600"/>
              <a:t>(b) Posterior view</a:t>
            </a:r>
          </a:p>
        </p:txBody>
      </p:sp>
      <p:sp>
        <p:nvSpPr>
          <p:cNvPr id="58371" name="TextBox 3"/>
          <p:cNvSpPr txBox="1">
            <a:spLocks noChangeArrowheads="1"/>
          </p:cNvSpPr>
          <p:nvPr/>
        </p:nvSpPr>
        <p:spPr bwMode="auto">
          <a:xfrm>
            <a:off x="3429000" y="533400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42</a:t>
            </a:r>
          </a:p>
        </p:txBody>
      </p:sp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 flipV="1">
            <a:off x="3792538" y="703263"/>
            <a:ext cx="695325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5283200" y="2635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53</a:t>
            </a: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4894263" y="458788"/>
            <a:ext cx="431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5" name="TextBox 7"/>
          <p:cNvSpPr txBox="1">
            <a:spLocks noChangeArrowheads="1"/>
          </p:cNvSpPr>
          <p:nvPr/>
        </p:nvSpPr>
        <p:spPr bwMode="auto">
          <a:xfrm>
            <a:off x="3429000" y="7715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43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792538" y="939800"/>
            <a:ext cx="6350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7" name="TextBox 9"/>
          <p:cNvSpPr txBox="1">
            <a:spLocks noChangeArrowheads="1"/>
          </p:cNvSpPr>
          <p:nvPr/>
        </p:nvSpPr>
        <p:spPr bwMode="auto">
          <a:xfrm>
            <a:off x="3429000" y="10509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44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flipV="1">
            <a:off x="3817938" y="1219200"/>
            <a:ext cx="609600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9" name="TextBox 11"/>
          <p:cNvSpPr txBox="1">
            <a:spLocks noChangeArrowheads="1"/>
          </p:cNvSpPr>
          <p:nvPr/>
        </p:nvSpPr>
        <p:spPr bwMode="auto">
          <a:xfrm>
            <a:off x="2887663" y="13636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45</a:t>
            </a: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3251200" y="1535113"/>
            <a:ext cx="7874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1" name="TextBox 13"/>
          <p:cNvSpPr txBox="1">
            <a:spLocks noChangeArrowheads="1"/>
          </p:cNvSpPr>
          <p:nvPr/>
        </p:nvSpPr>
        <p:spPr bwMode="auto">
          <a:xfrm>
            <a:off x="2692400" y="1863725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46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3055938" y="2035175"/>
            <a:ext cx="974725" cy="1238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3" name="TextBox 15"/>
          <p:cNvSpPr txBox="1">
            <a:spLocks noChangeArrowheads="1"/>
          </p:cNvSpPr>
          <p:nvPr/>
        </p:nvSpPr>
        <p:spPr bwMode="auto">
          <a:xfrm>
            <a:off x="2692400" y="2074863"/>
            <a:ext cx="652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47</a:t>
            </a:r>
          </a:p>
        </p:txBody>
      </p: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>
            <a:off x="3055938" y="2246313"/>
            <a:ext cx="652462" cy="1333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5" name="TextBox 17"/>
          <p:cNvSpPr txBox="1">
            <a:spLocks noChangeArrowheads="1"/>
          </p:cNvSpPr>
          <p:nvPr/>
        </p:nvSpPr>
        <p:spPr bwMode="auto">
          <a:xfrm>
            <a:off x="2608263" y="2524125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48</a:t>
            </a:r>
          </a:p>
        </p:txBody>
      </p:sp>
      <p:cxnSp>
        <p:nvCxnSpPr>
          <p:cNvPr id="19" name="Straight Connector 18"/>
          <p:cNvCxnSpPr>
            <a:cxnSpLocks noChangeShapeType="1"/>
          </p:cNvCxnSpPr>
          <p:nvPr/>
        </p:nvCxnSpPr>
        <p:spPr bwMode="auto">
          <a:xfrm>
            <a:off x="2971800" y="2703513"/>
            <a:ext cx="711200" cy="317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7" name="TextBox 19"/>
          <p:cNvSpPr txBox="1">
            <a:spLocks noChangeArrowheads="1"/>
          </p:cNvSpPr>
          <p:nvPr/>
        </p:nvSpPr>
        <p:spPr bwMode="auto">
          <a:xfrm>
            <a:off x="2608263" y="27098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49</a:t>
            </a:r>
          </a:p>
        </p:txBody>
      </p:sp>
      <p:cxnSp>
        <p:nvCxnSpPr>
          <p:cNvPr id="21" name="Straight Connector 20"/>
          <p:cNvCxnSpPr>
            <a:cxnSpLocks noChangeShapeType="1"/>
          </p:cNvCxnSpPr>
          <p:nvPr/>
        </p:nvCxnSpPr>
        <p:spPr bwMode="auto">
          <a:xfrm>
            <a:off x="2971800" y="2881313"/>
            <a:ext cx="8382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89" name="TextBox 21"/>
          <p:cNvSpPr txBox="1">
            <a:spLocks noChangeArrowheads="1"/>
          </p:cNvSpPr>
          <p:nvPr/>
        </p:nvSpPr>
        <p:spPr bwMode="auto">
          <a:xfrm>
            <a:off x="439738" y="2836863"/>
            <a:ext cx="227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Abductor pollicis longus</a:t>
            </a:r>
          </a:p>
        </p:txBody>
      </p: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362200" y="3025775"/>
            <a:ext cx="11684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1" name="TextBox 24"/>
          <p:cNvSpPr txBox="1">
            <a:spLocks noChangeArrowheads="1"/>
          </p:cNvSpPr>
          <p:nvPr/>
        </p:nvSpPr>
        <p:spPr bwMode="auto">
          <a:xfrm>
            <a:off x="439738" y="3251200"/>
            <a:ext cx="2270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Extensor pollicis brevis</a:t>
            </a:r>
          </a:p>
        </p:txBody>
      </p: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flipV="1">
            <a:off x="2268538" y="3081338"/>
            <a:ext cx="1279525" cy="3476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93" name="TextBox 29"/>
          <p:cNvSpPr txBox="1">
            <a:spLocks noChangeArrowheads="1"/>
          </p:cNvSpPr>
          <p:nvPr/>
        </p:nvSpPr>
        <p:spPr bwMode="auto">
          <a:xfrm>
            <a:off x="3040063" y="4157663"/>
            <a:ext cx="6508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50</a:t>
            </a:r>
          </a:p>
        </p:txBody>
      </p:sp>
      <p:sp>
        <p:nvSpPr>
          <p:cNvPr id="58394" name="TextBox 31"/>
          <p:cNvSpPr txBox="1">
            <a:spLocks noChangeArrowheads="1"/>
          </p:cNvSpPr>
          <p:nvPr/>
        </p:nvSpPr>
        <p:spPr bwMode="auto">
          <a:xfrm>
            <a:off x="2878138" y="4622800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51</a:t>
            </a:r>
          </a:p>
        </p:txBody>
      </p:sp>
      <p:sp>
        <p:nvSpPr>
          <p:cNvPr id="58395" name="TextBox 33"/>
          <p:cNvSpPr txBox="1">
            <a:spLocks noChangeArrowheads="1"/>
          </p:cNvSpPr>
          <p:nvPr/>
        </p:nvSpPr>
        <p:spPr bwMode="auto">
          <a:xfrm>
            <a:off x="2878138" y="5326063"/>
            <a:ext cx="652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52</a:t>
            </a:r>
          </a:p>
        </p:txBody>
      </p:sp>
      <p:cxnSp>
        <p:nvCxnSpPr>
          <p:cNvPr id="35" name="Straight Connector 34"/>
          <p:cNvCxnSpPr>
            <a:cxnSpLocks noChangeShapeType="1"/>
          </p:cNvCxnSpPr>
          <p:nvPr/>
        </p:nvCxnSpPr>
        <p:spPr bwMode="auto">
          <a:xfrm flipV="1">
            <a:off x="3243263" y="5537200"/>
            <a:ext cx="693737" cy="317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Freeform 35"/>
          <p:cNvSpPr>
            <a:spLocks noChangeArrowheads="1"/>
          </p:cNvSpPr>
          <p:nvPr/>
        </p:nvSpPr>
        <p:spPr bwMode="auto">
          <a:xfrm>
            <a:off x="3360738" y="4335463"/>
            <a:ext cx="838200" cy="152400"/>
          </a:xfrm>
          <a:custGeom>
            <a:avLst/>
            <a:gdLst>
              <a:gd name="T0" fmla="*/ 753533 w 838200"/>
              <a:gd name="T1" fmla="*/ 50800 h 152400"/>
              <a:gd name="T2" fmla="*/ 0 w 838200"/>
              <a:gd name="T3" fmla="*/ 0 h 152400"/>
              <a:gd name="T4" fmla="*/ 838200 w 838200"/>
              <a:gd name="T5" fmla="*/ 152400 h 152400"/>
              <a:gd name="T6" fmla="*/ 0 60000 65536"/>
              <a:gd name="T7" fmla="*/ 0 60000 65536"/>
              <a:gd name="T8" fmla="*/ 0 60000 65536"/>
              <a:gd name="T9" fmla="*/ 0 w 838200"/>
              <a:gd name="T10" fmla="*/ 0 h 152400"/>
              <a:gd name="T11" fmla="*/ 838200 w 838200"/>
              <a:gd name="T12" fmla="*/ 152400 h 1524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38200" h="152400">
                <a:moveTo>
                  <a:pt x="753533" y="50800"/>
                </a:moveTo>
                <a:lnTo>
                  <a:pt x="0" y="0"/>
                </a:lnTo>
                <a:lnTo>
                  <a:pt x="838200" y="1524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7" name="Freeform 36"/>
          <p:cNvSpPr>
            <a:spLocks noChangeArrowheads="1"/>
          </p:cNvSpPr>
          <p:nvPr/>
        </p:nvSpPr>
        <p:spPr bwMode="auto">
          <a:xfrm>
            <a:off x="3175000" y="4808538"/>
            <a:ext cx="1058863" cy="127000"/>
          </a:xfrm>
          <a:custGeom>
            <a:avLst/>
            <a:gdLst>
              <a:gd name="T0" fmla="*/ 703437 w 1058333"/>
              <a:gd name="T1" fmla="*/ 0 h 127000"/>
              <a:gd name="T2" fmla="*/ 0 w 1058333"/>
              <a:gd name="T3" fmla="*/ 0 h 127000"/>
              <a:gd name="T4" fmla="*/ 1059393 w 1058333"/>
              <a:gd name="T5" fmla="*/ 127000 h 127000"/>
              <a:gd name="T6" fmla="*/ 0 60000 65536"/>
              <a:gd name="T7" fmla="*/ 0 60000 65536"/>
              <a:gd name="T8" fmla="*/ 0 60000 65536"/>
              <a:gd name="T9" fmla="*/ 0 w 1058333"/>
              <a:gd name="T10" fmla="*/ 0 h 127000"/>
              <a:gd name="T11" fmla="*/ 1058333 w 1058333"/>
              <a:gd name="T12" fmla="*/ 127000 h 1270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58333" h="127000">
                <a:moveTo>
                  <a:pt x="702733" y="0"/>
                </a:moveTo>
                <a:lnTo>
                  <a:pt x="0" y="0"/>
                </a:lnTo>
                <a:lnTo>
                  <a:pt x="1058333" y="127000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399" name="TextBox 37"/>
          <p:cNvSpPr txBox="1">
            <a:spLocks noChangeArrowheads="1"/>
          </p:cNvSpPr>
          <p:nvPr/>
        </p:nvSpPr>
        <p:spPr bwMode="auto">
          <a:xfrm>
            <a:off x="5275263" y="4746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54</a:t>
            </a:r>
          </a:p>
        </p:txBody>
      </p:sp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>
            <a:off x="4800600" y="638175"/>
            <a:ext cx="515938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1" name="TextBox 39"/>
          <p:cNvSpPr txBox="1">
            <a:spLocks noChangeArrowheads="1"/>
          </p:cNvSpPr>
          <p:nvPr/>
        </p:nvSpPr>
        <p:spPr bwMode="auto">
          <a:xfrm>
            <a:off x="5275263" y="6699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55</a:t>
            </a:r>
          </a:p>
        </p:txBody>
      </p:sp>
      <p:cxnSp>
        <p:nvCxnSpPr>
          <p:cNvPr id="41" name="Straight Connector 40"/>
          <p:cNvCxnSpPr>
            <a:cxnSpLocks noChangeShapeType="1"/>
          </p:cNvCxnSpPr>
          <p:nvPr/>
        </p:nvCxnSpPr>
        <p:spPr bwMode="auto">
          <a:xfrm>
            <a:off x="4884738" y="865188"/>
            <a:ext cx="431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3" name="TextBox 41"/>
          <p:cNvSpPr txBox="1">
            <a:spLocks noChangeArrowheads="1"/>
          </p:cNvSpPr>
          <p:nvPr/>
        </p:nvSpPr>
        <p:spPr bwMode="auto">
          <a:xfrm>
            <a:off x="5283200" y="8636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56</a:t>
            </a:r>
          </a:p>
        </p:txBody>
      </p:sp>
      <p:cxnSp>
        <p:nvCxnSpPr>
          <p:cNvPr id="43" name="Straight Connector 42"/>
          <p:cNvCxnSpPr>
            <a:cxnSpLocks noChangeShapeType="1"/>
          </p:cNvCxnSpPr>
          <p:nvPr/>
        </p:nvCxnSpPr>
        <p:spPr bwMode="auto">
          <a:xfrm>
            <a:off x="4894263" y="1058863"/>
            <a:ext cx="4318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5" name="TextBox 43"/>
          <p:cNvSpPr txBox="1">
            <a:spLocks noChangeArrowheads="1"/>
          </p:cNvSpPr>
          <p:nvPr/>
        </p:nvSpPr>
        <p:spPr bwMode="auto">
          <a:xfrm>
            <a:off x="6037263" y="13716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57</a:t>
            </a:r>
          </a:p>
        </p:txBody>
      </p:sp>
      <p:cxnSp>
        <p:nvCxnSpPr>
          <p:cNvPr id="45" name="Straight Connector 44"/>
          <p:cNvCxnSpPr>
            <a:cxnSpLocks noChangeShapeType="1"/>
            <a:endCxn id="58405" idx="1"/>
          </p:cNvCxnSpPr>
          <p:nvPr/>
        </p:nvCxnSpPr>
        <p:spPr bwMode="auto">
          <a:xfrm flipV="1">
            <a:off x="4935538" y="1525588"/>
            <a:ext cx="1101725" cy="187325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7" name="TextBox 46"/>
          <p:cNvSpPr txBox="1">
            <a:spLocks noChangeArrowheads="1"/>
          </p:cNvSpPr>
          <p:nvPr/>
        </p:nvSpPr>
        <p:spPr bwMode="auto">
          <a:xfrm>
            <a:off x="6037263" y="15589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58</a:t>
            </a:r>
          </a:p>
        </p:txBody>
      </p:sp>
      <p:cxnSp>
        <p:nvCxnSpPr>
          <p:cNvPr id="48" name="Straight Connector 47"/>
          <p:cNvCxnSpPr>
            <a:cxnSpLocks noChangeShapeType="1"/>
            <a:endCxn id="58407" idx="1"/>
          </p:cNvCxnSpPr>
          <p:nvPr/>
        </p:nvCxnSpPr>
        <p:spPr bwMode="auto">
          <a:xfrm flipV="1">
            <a:off x="5054600" y="1712913"/>
            <a:ext cx="982663" cy="10795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09" name="TextBox 51"/>
          <p:cNvSpPr txBox="1">
            <a:spLocks noChangeArrowheads="1"/>
          </p:cNvSpPr>
          <p:nvPr/>
        </p:nvSpPr>
        <p:spPr bwMode="auto">
          <a:xfrm>
            <a:off x="6037263" y="17272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59</a:t>
            </a:r>
          </a:p>
        </p:txBody>
      </p:sp>
      <p:cxnSp>
        <p:nvCxnSpPr>
          <p:cNvPr id="53" name="Straight Connector 52"/>
          <p:cNvCxnSpPr>
            <a:cxnSpLocks noChangeShapeType="1"/>
          </p:cNvCxnSpPr>
          <p:nvPr/>
        </p:nvCxnSpPr>
        <p:spPr bwMode="auto">
          <a:xfrm>
            <a:off x="5130800" y="1882775"/>
            <a:ext cx="8810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1" name="TextBox 55"/>
          <p:cNvSpPr txBox="1">
            <a:spLocks noChangeArrowheads="1"/>
          </p:cNvSpPr>
          <p:nvPr/>
        </p:nvSpPr>
        <p:spPr bwMode="auto">
          <a:xfrm>
            <a:off x="6037263" y="19050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60</a:t>
            </a:r>
          </a:p>
        </p:txBody>
      </p:sp>
      <p:cxnSp>
        <p:nvCxnSpPr>
          <p:cNvPr id="57" name="Straight Connector 56"/>
          <p:cNvCxnSpPr>
            <a:cxnSpLocks noChangeShapeType="1"/>
          </p:cNvCxnSpPr>
          <p:nvPr/>
        </p:nvCxnSpPr>
        <p:spPr bwMode="auto">
          <a:xfrm>
            <a:off x="4970463" y="2070100"/>
            <a:ext cx="1031875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3" name="TextBox 59"/>
          <p:cNvSpPr txBox="1">
            <a:spLocks noChangeArrowheads="1"/>
          </p:cNvSpPr>
          <p:nvPr/>
        </p:nvSpPr>
        <p:spPr bwMode="auto">
          <a:xfrm>
            <a:off x="6400800" y="23034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61</a:t>
            </a:r>
          </a:p>
        </p:txBody>
      </p:sp>
      <p:cxnSp>
        <p:nvCxnSpPr>
          <p:cNvPr id="61" name="Straight Connector 60"/>
          <p:cNvCxnSpPr>
            <a:cxnSpLocks noChangeShapeType="1"/>
          </p:cNvCxnSpPr>
          <p:nvPr/>
        </p:nvCxnSpPr>
        <p:spPr bwMode="auto">
          <a:xfrm>
            <a:off x="5021263" y="2462213"/>
            <a:ext cx="1354137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5" name="TextBox 62"/>
          <p:cNvSpPr txBox="1">
            <a:spLocks noChangeArrowheads="1"/>
          </p:cNvSpPr>
          <p:nvPr/>
        </p:nvSpPr>
        <p:spPr bwMode="auto">
          <a:xfrm>
            <a:off x="6400800" y="24733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62</a:t>
            </a:r>
          </a:p>
        </p:txBody>
      </p:sp>
      <p:cxnSp>
        <p:nvCxnSpPr>
          <p:cNvPr id="64" name="Straight Connector 63"/>
          <p:cNvCxnSpPr>
            <a:cxnSpLocks noChangeShapeType="1"/>
          </p:cNvCxnSpPr>
          <p:nvPr/>
        </p:nvCxnSpPr>
        <p:spPr bwMode="auto">
          <a:xfrm>
            <a:off x="5003800" y="2632075"/>
            <a:ext cx="1371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7" name="TextBox 66"/>
          <p:cNvSpPr txBox="1">
            <a:spLocks noChangeArrowheads="1"/>
          </p:cNvSpPr>
          <p:nvPr/>
        </p:nvSpPr>
        <p:spPr bwMode="auto">
          <a:xfrm>
            <a:off x="6400800" y="26511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63</a:t>
            </a:r>
          </a:p>
        </p:txBody>
      </p:sp>
      <p:cxnSp>
        <p:nvCxnSpPr>
          <p:cNvPr id="68" name="Straight Connector 67"/>
          <p:cNvCxnSpPr>
            <a:cxnSpLocks noChangeShapeType="1"/>
          </p:cNvCxnSpPr>
          <p:nvPr/>
        </p:nvCxnSpPr>
        <p:spPr bwMode="auto">
          <a:xfrm>
            <a:off x="5554663" y="2725738"/>
            <a:ext cx="812800" cy="904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19" name="TextBox 69"/>
          <p:cNvSpPr txBox="1">
            <a:spLocks noChangeArrowheads="1"/>
          </p:cNvSpPr>
          <p:nvPr/>
        </p:nvSpPr>
        <p:spPr bwMode="auto">
          <a:xfrm>
            <a:off x="6400800" y="28194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64</a:t>
            </a:r>
          </a:p>
        </p:txBody>
      </p:sp>
      <p:cxnSp>
        <p:nvCxnSpPr>
          <p:cNvPr id="71" name="Straight Connector 70"/>
          <p:cNvCxnSpPr>
            <a:cxnSpLocks noChangeShapeType="1"/>
          </p:cNvCxnSpPr>
          <p:nvPr/>
        </p:nvCxnSpPr>
        <p:spPr bwMode="auto">
          <a:xfrm>
            <a:off x="5672138" y="2870200"/>
            <a:ext cx="695325" cy="1158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1" name="TextBox 72"/>
          <p:cNvSpPr txBox="1">
            <a:spLocks noChangeArrowheads="1"/>
          </p:cNvSpPr>
          <p:nvPr/>
        </p:nvSpPr>
        <p:spPr bwMode="auto">
          <a:xfrm>
            <a:off x="6400800" y="29972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65</a:t>
            </a:r>
          </a:p>
        </p:txBody>
      </p:sp>
      <p:cxnSp>
        <p:nvCxnSpPr>
          <p:cNvPr id="74" name="Straight Connector 73"/>
          <p:cNvCxnSpPr>
            <a:cxnSpLocks noChangeShapeType="1"/>
          </p:cNvCxnSpPr>
          <p:nvPr/>
        </p:nvCxnSpPr>
        <p:spPr bwMode="auto">
          <a:xfrm>
            <a:off x="5199063" y="2895600"/>
            <a:ext cx="1168400" cy="268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3" name="TextBox 75"/>
          <p:cNvSpPr txBox="1">
            <a:spLocks noChangeArrowheads="1"/>
          </p:cNvSpPr>
          <p:nvPr/>
        </p:nvSpPr>
        <p:spPr bwMode="auto">
          <a:xfrm>
            <a:off x="6400800" y="31845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66</a:t>
            </a:r>
          </a:p>
        </p:txBody>
      </p:sp>
      <p:cxnSp>
        <p:nvCxnSpPr>
          <p:cNvPr id="77" name="Straight Connector 76"/>
          <p:cNvCxnSpPr>
            <a:cxnSpLocks noChangeShapeType="1"/>
          </p:cNvCxnSpPr>
          <p:nvPr/>
        </p:nvCxnSpPr>
        <p:spPr bwMode="auto">
          <a:xfrm>
            <a:off x="4945063" y="3081338"/>
            <a:ext cx="1422400" cy="2682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5" name="TextBox 79"/>
          <p:cNvSpPr txBox="1">
            <a:spLocks noChangeArrowheads="1"/>
          </p:cNvSpPr>
          <p:nvPr/>
        </p:nvSpPr>
        <p:spPr bwMode="auto">
          <a:xfrm>
            <a:off x="6400800" y="34290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67</a:t>
            </a:r>
          </a:p>
        </p:txBody>
      </p:sp>
      <p:cxnSp>
        <p:nvCxnSpPr>
          <p:cNvPr id="81" name="Straight Connector 80"/>
          <p:cNvCxnSpPr>
            <a:cxnSpLocks noChangeShapeType="1"/>
          </p:cNvCxnSpPr>
          <p:nvPr/>
        </p:nvCxnSpPr>
        <p:spPr bwMode="auto">
          <a:xfrm>
            <a:off x="5164138" y="3595688"/>
            <a:ext cx="1203325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7" name="TextBox 84"/>
          <p:cNvSpPr txBox="1">
            <a:spLocks noChangeArrowheads="1"/>
          </p:cNvSpPr>
          <p:nvPr/>
        </p:nvSpPr>
        <p:spPr bwMode="auto">
          <a:xfrm>
            <a:off x="5392738" y="37433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68</a:t>
            </a:r>
          </a:p>
        </p:txBody>
      </p:sp>
      <p:cxnSp>
        <p:nvCxnSpPr>
          <p:cNvPr id="86" name="Straight Connector 85"/>
          <p:cNvCxnSpPr>
            <a:cxnSpLocks noChangeShapeType="1"/>
          </p:cNvCxnSpPr>
          <p:nvPr/>
        </p:nvCxnSpPr>
        <p:spPr bwMode="auto">
          <a:xfrm>
            <a:off x="4724400" y="3370263"/>
            <a:ext cx="693738" cy="5381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29" name="TextBox 87"/>
          <p:cNvSpPr txBox="1">
            <a:spLocks noChangeArrowheads="1"/>
          </p:cNvSpPr>
          <p:nvPr/>
        </p:nvSpPr>
        <p:spPr bwMode="auto">
          <a:xfrm>
            <a:off x="5392738" y="39211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69</a:t>
            </a:r>
          </a:p>
        </p:txBody>
      </p: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>
            <a:off x="4757738" y="3471863"/>
            <a:ext cx="677862" cy="5730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1" name="TextBox 91"/>
          <p:cNvSpPr txBox="1">
            <a:spLocks noChangeArrowheads="1"/>
          </p:cNvSpPr>
          <p:nvPr/>
        </p:nvSpPr>
        <p:spPr bwMode="auto">
          <a:xfrm>
            <a:off x="5402263" y="4089400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70</a:t>
            </a:r>
          </a:p>
        </p:txBody>
      </p:sp>
      <p:cxnSp>
        <p:nvCxnSpPr>
          <p:cNvPr id="93" name="Straight Connector 92"/>
          <p:cNvCxnSpPr>
            <a:cxnSpLocks noChangeShapeType="1"/>
          </p:cNvCxnSpPr>
          <p:nvPr/>
        </p:nvCxnSpPr>
        <p:spPr bwMode="auto">
          <a:xfrm>
            <a:off x="4818063" y="3675063"/>
            <a:ext cx="625475" cy="538162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3" name="TextBox 102"/>
          <p:cNvSpPr txBox="1">
            <a:spLocks noChangeArrowheads="1"/>
          </p:cNvSpPr>
          <p:nvPr/>
        </p:nvSpPr>
        <p:spPr bwMode="auto">
          <a:xfrm>
            <a:off x="5402263" y="42592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71</a:t>
            </a:r>
          </a:p>
        </p:txBody>
      </p:sp>
      <p:cxnSp>
        <p:nvCxnSpPr>
          <p:cNvPr id="104" name="Straight Connector 103"/>
          <p:cNvCxnSpPr>
            <a:cxnSpLocks noChangeShapeType="1"/>
          </p:cNvCxnSpPr>
          <p:nvPr/>
        </p:nvCxnSpPr>
        <p:spPr bwMode="auto">
          <a:xfrm rot="16200000" flipH="1">
            <a:off x="4949825" y="3889376"/>
            <a:ext cx="504825" cy="4826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5" name="TextBox 105"/>
          <p:cNvSpPr txBox="1">
            <a:spLocks noChangeArrowheads="1"/>
          </p:cNvSpPr>
          <p:nvPr/>
        </p:nvSpPr>
        <p:spPr bwMode="auto">
          <a:xfrm>
            <a:off x="4368800" y="4216400"/>
            <a:ext cx="5762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72</a:t>
            </a:r>
          </a:p>
        </p:txBody>
      </p:sp>
      <p:cxnSp>
        <p:nvCxnSpPr>
          <p:cNvPr id="107" name="Straight Connector 106"/>
          <p:cNvCxnSpPr>
            <a:cxnSpLocks noChangeShapeType="1"/>
          </p:cNvCxnSpPr>
          <p:nvPr/>
        </p:nvCxnSpPr>
        <p:spPr bwMode="auto">
          <a:xfrm rot="5400000">
            <a:off x="4525963" y="4025900"/>
            <a:ext cx="304800" cy="1778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7" name="TextBox 111"/>
          <p:cNvSpPr txBox="1">
            <a:spLocks noChangeArrowheads="1"/>
          </p:cNvSpPr>
          <p:nvPr/>
        </p:nvSpPr>
        <p:spPr bwMode="auto">
          <a:xfrm>
            <a:off x="5842000" y="4708525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73</a:t>
            </a:r>
          </a:p>
        </p:txBody>
      </p:sp>
      <p:cxnSp>
        <p:nvCxnSpPr>
          <p:cNvPr id="113" name="Straight Connector 112"/>
          <p:cNvCxnSpPr>
            <a:cxnSpLocks noChangeShapeType="1"/>
          </p:cNvCxnSpPr>
          <p:nvPr/>
        </p:nvCxnSpPr>
        <p:spPr bwMode="auto">
          <a:xfrm>
            <a:off x="5046663" y="4873625"/>
            <a:ext cx="7620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39" name="TextBox 113"/>
          <p:cNvSpPr txBox="1">
            <a:spLocks noChangeArrowheads="1"/>
          </p:cNvSpPr>
          <p:nvPr/>
        </p:nvSpPr>
        <p:spPr bwMode="auto">
          <a:xfrm>
            <a:off x="5842000" y="4894263"/>
            <a:ext cx="1727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74</a:t>
            </a:r>
          </a:p>
        </p:txBody>
      </p:sp>
      <p:cxnSp>
        <p:nvCxnSpPr>
          <p:cNvPr id="115" name="Straight Connector 114"/>
          <p:cNvCxnSpPr>
            <a:cxnSpLocks noChangeShapeType="1"/>
          </p:cNvCxnSpPr>
          <p:nvPr/>
        </p:nvCxnSpPr>
        <p:spPr bwMode="auto">
          <a:xfrm>
            <a:off x="4902200" y="5060950"/>
            <a:ext cx="906463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41" name="TextBox 115"/>
          <p:cNvSpPr txBox="1">
            <a:spLocks noChangeArrowheads="1"/>
          </p:cNvSpPr>
          <p:nvPr/>
        </p:nvSpPr>
        <p:spPr bwMode="auto">
          <a:xfrm>
            <a:off x="5842000" y="5140325"/>
            <a:ext cx="20653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Flexor hallucis longus</a:t>
            </a:r>
          </a:p>
        </p:txBody>
      </p:sp>
      <p:cxnSp>
        <p:nvCxnSpPr>
          <p:cNvPr id="117" name="Straight Connector 116"/>
          <p:cNvCxnSpPr>
            <a:cxnSpLocks noChangeShapeType="1"/>
          </p:cNvCxnSpPr>
          <p:nvPr/>
        </p:nvCxnSpPr>
        <p:spPr bwMode="auto">
          <a:xfrm>
            <a:off x="4792663" y="5307013"/>
            <a:ext cx="1016000" cy="158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443" name="TextBox 117"/>
          <p:cNvSpPr txBox="1">
            <a:spLocks noChangeArrowheads="1"/>
          </p:cNvSpPr>
          <p:nvPr/>
        </p:nvSpPr>
        <p:spPr bwMode="auto">
          <a:xfrm>
            <a:off x="5842000" y="5376863"/>
            <a:ext cx="2303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/>
              <a:t>Extensor digitorum longus</a:t>
            </a:r>
          </a:p>
        </p:txBody>
      </p:sp>
      <p:cxnSp>
        <p:nvCxnSpPr>
          <p:cNvPr id="119" name="Straight Connector 118"/>
          <p:cNvCxnSpPr>
            <a:cxnSpLocks noChangeShapeType="1"/>
          </p:cNvCxnSpPr>
          <p:nvPr/>
        </p:nvCxnSpPr>
        <p:spPr bwMode="auto">
          <a:xfrm>
            <a:off x="4818063" y="5543550"/>
            <a:ext cx="990600" cy="15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7" name="Freeform 126"/>
          <p:cNvSpPr>
            <a:spLocks noChangeArrowheads="1"/>
          </p:cNvSpPr>
          <p:nvPr/>
        </p:nvSpPr>
        <p:spPr bwMode="auto">
          <a:xfrm>
            <a:off x="3835400" y="1981200"/>
            <a:ext cx="195263" cy="160338"/>
          </a:xfrm>
          <a:custGeom>
            <a:avLst/>
            <a:gdLst>
              <a:gd name="T0" fmla="*/ 0 w 194733"/>
              <a:gd name="T1" fmla="*/ 0 h 160867"/>
              <a:gd name="T2" fmla="*/ 25538 w 194733"/>
              <a:gd name="T3" fmla="*/ 159811 h 160867"/>
              <a:gd name="T4" fmla="*/ 195794 w 194733"/>
              <a:gd name="T5" fmla="*/ 42055 h 160867"/>
              <a:gd name="T6" fmla="*/ 0 60000 65536"/>
              <a:gd name="T7" fmla="*/ 0 60000 65536"/>
              <a:gd name="T8" fmla="*/ 0 60000 65536"/>
              <a:gd name="T9" fmla="*/ 0 w 194733"/>
              <a:gd name="T10" fmla="*/ 0 h 160867"/>
              <a:gd name="T11" fmla="*/ 194733 w 194733"/>
              <a:gd name="T12" fmla="*/ 160867 h 1608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4733" h="160867">
                <a:moveTo>
                  <a:pt x="0" y="0"/>
                </a:moveTo>
                <a:lnTo>
                  <a:pt x="25400" y="160867"/>
                </a:lnTo>
                <a:lnTo>
                  <a:pt x="194733" y="42333"/>
                </a:ln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>
            <a:outerShdw blurRad="25400" dist="12700" dir="2700000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8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llen2e_12_03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16" r="13902" b="64731"/>
          <a:stretch>
            <a:fillRect/>
          </a:stretch>
        </p:blipFill>
        <p:spPr bwMode="auto">
          <a:xfrm>
            <a:off x="161925" y="1066800"/>
            <a:ext cx="57816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allen2e_12_03_li</a:t>
            </a:r>
          </a:p>
        </p:txBody>
      </p:sp>
      <p:sp>
        <p:nvSpPr>
          <p:cNvPr id="5" name="Rectangle 4"/>
          <p:cNvSpPr/>
          <p:nvPr/>
        </p:nvSpPr>
        <p:spPr>
          <a:xfrm>
            <a:off x="4953000" y="1905000"/>
            <a:ext cx="10668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llen2e_12_06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6" t="14006" b="5777"/>
          <a:stretch>
            <a:fillRect/>
          </a:stretch>
        </p:blipFill>
        <p:spPr bwMode="auto">
          <a:xfrm>
            <a:off x="284163" y="76200"/>
            <a:ext cx="4287837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allen2e_12_06_li</a:t>
            </a:r>
          </a:p>
        </p:txBody>
      </p:sp>
    </p:spTree>
    <p:extLst>
      <p:ext uri="{BB962C8B-B14F-4D97-AF65-F5344CB8AC3E}">
        <p14:creationId xmlns:p14="http://schemas.microsoft.com/office/powerpoint/2010/main" val="77283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allen2e_12_06_li</a:t>
            </a:r>
          </a:p>
        </p:txBody>
      </p:sp>
      <p:pic>
        <p:nvPicPr>
          <p:cNvPr id="7171" name="Picture 5" descr="allen2e_12_07_bottom_li"/>
          <p:cNvPicPr preferRelativeResize="0">
            <a:picLocks noGrp="1" noChangeAspect="1" noChangeArrowheads="1"/>
          </p:cNvPicPr>
          <p:nvPr>
            <p:ph sz="half" idx="1"/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3581400" cy="3148013"/>
          </a:xfrm>
          <a:noFill/>
        </p:spPr>
      </p:pic>
      <p:sp>
        <p:nvSpPr>
          <p:cNvPr id="7172" name="Text Box 8"/>
          <p:cNvSpPr txBox="1">
            <a:spLocks noChangeArrowheads="1"/>
          </p:cNvSpPr>
          <p:nvPr/>
        </p:nvSpPr>
        <p:spPr bwMode="auto">
          <a:xfrm>
            <a:off x="381000" y="3810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(b)</a:t>
            </a:r>
          </a:p>
        </p:txBody>
      </p:sp>
      <p:sp>
        <p:nvSpPr>
          <p:cNvPr id="7173" name="Text Box 13"/>
          <p:cNvSpPr txBox="1">
            <a:spLocks noChangeArrowheads="1"/>
          </p:cNvSpPr>
          <p:nvPr/>
        </p:nvSpPr>
        <p:spPr bwMode="auto">
          <a:xfrm>
            <a:off x="-990600" y="41148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Calibri" charset="0"/>
              </a:rPr>
              <a:t>(c)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4958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5" name="Picture 11" descr="allen2e_13_01_li"/>
          <p:cNvPicPr preferRelativeResize="0">
            <a:picLocks noGrp="1" noChangeAspect="1" noChangeArrowheads="1"/>
          </p:cNvPicPr>
          <p:nvPr>
            <p:ph sz="half" idx="2"/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9" b="8000"/>
          <a:stretch>
            <a:fillRect/>
          </a:stretch>
        </p:blipFill>
        <p:spPr>
          <a:xfrm>
            <a:off x="533400" y="1828800"/>
            <a:ext cx="4856163" cy="3249613"/>
          </a:xfrm>
          <a:noFill/>
        </p:spPr>
      </p:pic>
    </p:spTree>
    <p:extLst>
      <p:ext uri="{BB962C8B-B14F-4D97-AF65-F5344CB8AC3E}">
        <p14:creationId xmlns:p14="http://schemas.microsoft.com/office/powerpoint/2010/main" val="174661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llen2e_14_01a_li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38"/>
          <a:stretch>
            <a:fillRect/>
          </a:stretch>
        </p:blipFill>
        <p:spPr bwMode="auto">
          <a:xfrm>
            <a:off x="533399" y="381000"/>
            <a:ext cx="4020127" cy="6664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allen2e_14_01a_li</a:t>
            </a:r>
          </a:p>
        </p:txBody>
      </p:sp>
    </p:spTree>
    <p:extLst>
      <p:ext uri="{BB962C8B-B14F-4D97-AF65-F5344CB8AC3E}">
        <p14:creationId xmlns:p14="http://schemas.microsoft.com/office/powerpoint/2010/main" val="27224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imes New Roman" charset="0"/>
                <a:cs typeface="Times New Roman" charset="0"/>
              </a:rPr>
              <a:t>allen2e_14_01a_li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76200" y="733425"/>
            <a:ext cx="990600" cy="4676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charset="0"/>
            </a:endParaRPr>
          </a:p>
        </p:txBody>
      </p:sp>
      <p:pic>
        <p:nvPicPr>
          <p:cNvPr id="9220" name="Picture 6" descr="allen2e_14_02bc_li"/>
          <p:cNvPicPr preferRelativeResize="0">
            <a:picLocks noGrp="1" noChangeAspect="1" noChangeArrowheads="1"/>
          </p:cNvPicPr>
          <p:nvPr>
            <p:ph idx="1"/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7" b="52885"/>
          <a:stretch>
            <a:fillRect/>
          </a:stretch>
        </p:blipFill>
        <p:spPr>
          <a:xfrm>
            <a:off x="0" y="1600199"/>
            <a:ext cx="6142570" cy="3950855"/>
          </a:xfrm>
          <a:noFill/>
        </p:spPr>
      </p:pic>
    </p:spTree>
    <p:extLst>
      <p:ext uri="{BB962C8B-B14F-4D97-AF65-F5344CB8AC3E}">
        <p14:creationId xmlns:p14="http://schemas.microsoft.com/office/powerpoint/2010/main" val="68888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0"/>
    </mc:Choice>
    <mc:Fallback xmlns="">
      <p:transition xmlns:p14="http://schemas.microsoft.com/office/powerpoint/2010/main"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fig_14_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66"/>
          <a:stretch>
            <a:fillRect/>
          </a:stretch>
        </p:blipFill>
        <p:spPr bwMode="auto">
          <a:xfrm>
            <a:off x="371764" y="921328"/>
            <a:ext cx="5552766" cy="474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9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NOTES_FOOT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338</Words>
  <Application>Microsoft Office PowerPoint</Application>
  <PresentationFormat>On-screen Show (4:3)</PresentationFormat>
  <Paragraphs>256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allen2e_12_02_li</vt:lpstr>
      <vt:lpstr>allen2e_12_02_li</vt:lpstr>
      <vt:lpstr>allen2e_12_02_li</vt:lpstr>
      <vt:lpstr>allen2e_12_03_li</vt:lpstr>
      <vt:lpstr>allen2e_12_06_li</vt:lpstr>
      <vt:lpstr>allen2e_12_06_li</vt:lpstr>
      <vt:lpstr>allen2e_14_01a_li</vt:lpstr>
      <vt:lpstr>allen2e_14_01a_li</vt:lpstr>
      <vt:lpstr>PowerPoint Presentation</vt:lpstr>
      <vt:lpstr>allen2e_14_01bc_li</vt:lpstr>
      <vt:lpstr>PowerPoint Presentation</vt:lpstr>
      <vt:lpstr>allen2e_14_03_li</vt:lpstr>
      <vt:lpstr>allen2e_14_03_li</vt:lpstr>
      <vt:lpstr>allen2e_14_04a_li</vt:lpstr>
      <vt:lpstr>allen2e_14_04a_li</vt:lpstr>
      <vt:lpstr>PowerPoint Presentation</vt:lpstr>
      <vt:lpstr>allen2e_14_05_li</vt:lpstr>
      <vt:lpstr>allen2e_14_06ab_li</vt:lpstr>
      <vt:lpstr>allen2e_14_06ab_li</vt:lpstr>
      <vt:lpstr>PowerPoint Presentation</vt:lpstr>
      <vt:lpstr>allen2e_14_07ab_li</vt:lpstr>
      <vt:lpstr>PowerPoint Presentation</vt:lpstr>
      <vt:lpstr>allen2e_14_07ab_li</vt:lpstr>
      <vt:lpstr>PowerPoint Presentation</vt:lpstr>
      <vt:lpstr>allen2e_14_08ab_li</vt:lpstr>
      <vt:lpstr>allen2e_14_08ab_li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allen2e_12_02_li</dc:title>
  <dc:creator>Kelly Moore</dc:creator>
  <cp:lastModifiedBy>Kelly</cp:lastModifiedBy>
  <cp:revision>5</cp:revision>
  <dcterms:created xsi:type="dcterms:W3CDTF">2014-05-20T21:37:11Z</dcterms:created>
  <dcterms:modified xsi:type="dcterms:W3CDTF">2014-05-21T04:30:15Z</dcterms:modified>
</cp:coreProperties>
</file>